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63" r:id="rId3"/>
    <p:sldId id="264" r:id="rId4"/>
    <p:sldId id="258" r:id="rId5"/>
    <p:sldId id="265" r:id="rId6"/>
    <p:sldId id="266" r:id="rId7"/>
    <p:sldId id="267" r:id="rId8"/>
    <p:sldId id="262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702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0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7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78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2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4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87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03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5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0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9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3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18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6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5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5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46FFEC1-D121-534E-AB30-619744401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7828" y="2051026"/>
            <a:ext cx="7197726" cy="2421464"/>
          </a:xfrm>
        </p:spPr>
        <p:txBody>
          <a:bodyPr>
            <a:normAutofit/>
          </a:bodyPr>
          <a:lstStyle/>
          <a:p>
            <a:r>
              <a:rPr lang="it-IT" sz="3700" b="1" dirty="0" smtClean="0">
                <a:latin typeface="American Typewriter Semibold" panose="02090604020004020304" pitchFamily="18" charset="77"/>
              </a:rPr>
              <a:t>Gestione   della    classe </a:t>
            </a:r>
            <a:endParaRPr lang="it-IT" sz="3700" b="1" dirty="0">
              <a:latin typeface="American Typewriter Semibold" panose="02090604020004020304" pitchFamily="18" charset="77"/>
            </a:endParaRPr>
          </a:p>
        </p:txBody>
      </p:sp>
      <p:sp>
        <p:nvSpPr>
          <p:cNvPr id="178" name="Sottotitolo 177"/>
          <p:cNvSpPr>
            <a:spLocks noGrp="1"/>
          </p:cNvSpPr>
          <p:nvPr>
            <p:ph type="subTitle" idx="1"/>
          </p:nvPr>
        </p:nvSpPr>
        <p:spPr>
          <a:xfrm>
            <a:off x="4474043" y="4452844"/>
            <a:ext cx="7197726" cy="1405467"/>
          </a:xfrm>
        </p:spPr>
        <p:txBody>
          <a:bodyPr/>
          <a:lstStyle/>
          <a:p>
            <a:endParaRPr lang="it-IT" dirty="0" smtClean="0"/>
          </a:p>
          <a:p>
            <a:r>
              <a:rPr lang="it-IT" dirty="0" smtClean="0"/>
              <a:t>PAOLA MASSUCCO</a:t>
            </a:r>
          </a:p>
          <a:p>
            <a:r>
              <a:rPr lang="it-IT" dirty="0" smtClean="0"/>
              <a:t>LICEO CLASSICO SALUZZO-PLANA</a:t>
            </a:r>
            <a:endParaRPr lang="it-IT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53F32F4-4B4C-47E1-8F7F-790BD85BBC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125A1015-CF37-4E19-91D2-3AD6A8563D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60D824D-2820-4448-9773-CDD279A32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750582C3-FB10-4D22-B7D7-66867BC12F3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A551864A-11F1-469C-B424-1F3A624C4A7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8D13DDAE-9F24-4A16-B364-04293D4B2B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415E573E-3D8D-43CE-943A-B72181886D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ED7A7299-2E06-4E78-A6BC-9D6DBCCBCA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AC10D1F1-B02A-45CB-9249-0A34A0FA18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97B445E6-FC9E-4BBE-9684-9D27A3B009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D7B94B0B-1E86-445C-94E3-9C477953D2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847B8F27-EFDA-4971-9967-175C56A35B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F4707D83-8210-46C9-9207-BC41CDE43B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1DC751A7-EF27-4026-BCA6-9D7887300C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E4622293-4219-4FC4-83B4-6A64E43D7D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66AFCFBD-21FA-4B97-B72E-A875F2D436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3A29B562-3336-444F-BCA3-4FA263035C8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DEE03CE6-F602-47BA-A249-0BE50595FE1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B279E39F-D527-4F17-A625-1072E45BB3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33653306-6E1C-4B94-B7D2-995885C5F0A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5C2D7723-89BD-4FD6-82B0-B2068831C2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E8909AED-0949-458F-B890-CC380E04909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8363B557-FC01-4626-BD64-178FB3C8A63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1B4ACCED-8C7B-4728-86DD-F7FE8DB0506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76E40279-147F-4CA0-9D97-388FDDB5D4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61DEC1DE-D1E6-46D3-9A1D-600565AB941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E4E7B5DD-1FEB-4A63-9788-E509D242A2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6854A2AC-1E41-46B1-B3EB-6F4C4AFE75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FD1DF4FA-0116-4564-8AAB-565D15D7860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60800E52-FC45-499C-A9C9-C10E0145C6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DA3AB7E0-B34B-47BC-B9A4-39C68A1CA4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44305B7F-167D-42BC-8CD9-255F3C55D6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E36CC4E3-9816-4520-AC19-2F02A96649A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08697606-420F-4136-9F22-16728912A6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B49BB4ED-1E1E-48FD-AEF3-E764A35A49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AAF79235-3712-4FFA-B441-C321E0C402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4619CA09-6186-4C23-B12C-4A28815F1D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9F76ABA5-C6B1-4943-8A03-A6130F61152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8B9388C8-01EF-4DC7-BBC3-AB782DB241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C71FE0EF-57F0-4618-AFD1-9A425215A0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95B3456D-7173-44F8-830F-8BE3ED809F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D5C44D67-08F3-4A7F-A897-0C3EBEAB85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CCD613F2-A0C3-40B6-9074-6FED01B56D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ACE66E98-9ABC-42AD-BA48-43A3CFE928F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35107221-7334-471A-8F1D-405AFF2E28F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6A40E3D3-DFAB-4EB8-8AE4-FC38F40103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EDEBB5EA-B536-41D1-813E-25A272C6DE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7593F0C9-D829-46F9-940F-C33E1FA50EC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DFA44794-6636-437F-978D-86FB86F4A01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D5845953-AA2C-4350-BFDE-DD7C098782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4402457A-CD98-4084-A1F4-C424366239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562A8EAD-64FD-4329-A560-AA58A97AC03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F92CF784-F98F-4341-8F46-0A64839ACA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5E1F1973-04BC-476C-9212-FEBFBF9112B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FD7E05BB-0D7F-4D58-9B58-971819E1B3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86407646-575E-46B4-81DF-4BFED735FD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FDB552A3-3810-415D-ADFA-4D2A859DEA7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7908D77A-76C6-4A09-B940-D6E322090B3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25EF112D-F061-47ED-A1BF-3F0E7AD6E33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C686D9C7-3FFC-4F6B-B177-08F90BA6AD2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BEB45889-B6D6-43BB-A039-F074E6A78A7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3D9CF09A-FB38-4E15-8148-184E2E0F79F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DAD7A081-32D1-4F45-84C7-A0516B6407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53745EDB-9331-4653-AA43-9C95D472BF1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09D90859-0422-48EE-A9DC-8040A7D699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7F199302-1A2E-4171-992F-A19EAB67255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147A01A7-AB13-44A3-A2E3-0555C2E370F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DBB16F53-4F46-414C-9B9F-555536EF6BD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9836B30E-FE35-4D9F-BA31-315E7DE5E21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B6577824-1E6B-40C7-9693-7AF7ABEE5F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1219B94E-7BAC-4690-A0CF-0A94CF2C7A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153554AD-35C5-4C94-860E-E171E75E27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118939DB-C6D5-482A-A11C-EFF69D1216F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96F026C4-6631-464F-9578-DDCEAF40918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2AF88C5A-F83A-4173-92E5-8C7E5747F97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4A4A3BCF-1A3B-4A1B-88F6-4FEF3ACC398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B8455E5D-06FD-4E43-AADE-A4A47BFBCC9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317396C4-A888-495B-AA8A-EB6F4E1E578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CD236C89-FF9C-48B6-A207-424416196F0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xmlns="" id="{AE1F9F13-03A5-452F-9E6C-10E4EBA246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12AF9232-0F66-4106-9574-6F502E2121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CDE6373C-25B2-42FF-8704-49F0A179CC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63BF6731-D3EE-4447-B524-14D478D898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xmlns="" id="{978737D2-68E1-486F-93B4-E15EB4B94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F9C4798E-0C85-4FF8-835D-639CD50EAD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FD51745B-5F09-4A7E-A752-8C31C378242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FE0EFBAC-EDD3-4409-B72C-6F4ADF55B3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0C59FA14-FA12-4459-B0A2-2550E6FC22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xmlns="" id="{B3823528-C0A3-496C-848D-846D1443E1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A50BE69E-39EB-4B34-908F-FEFD3024CAD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D7BB60E5-7BE9-4C74-AC56-44C63E05EC7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xmlns="" id="{1726D214-66B5-49D6-A401-D5B1DBADCC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565FB1BD-3A4E-4EEA-9F96-BAF88DB6947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3FC9858C-E945-4D5E-9CC2-054D9DAD512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13D742E2-20E2-4D7F-A0ED-DC9E737A91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xmlns="" id="{0DA2B52A-A232-46DD-ACC8-817E41FC51F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xmlns="" id="{556B84F0-6E70-4531-A676-501CE4B54AB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77C30D4F-9A9E-4C40-A5C9-33307C3F00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C092E1B4-A1DB-4A82-BB84-5CB0A59A6C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45F64A42-3B4C-44A6-9CAC-A8D8A440712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E439732D-08B5-402C-9219-815F22C86D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B2717B78-E768-4614-8F5D-57E5F5C063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876D2460-A6D7-43F4-BC7A-BF512B40B91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B5AD749B-303C-47F9-A380-5E84BA4590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F71C1D93-D136-446C-A51F-3821EC550E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8B22878D-E8D2-427E-9B9F-063748FD2CD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7496F47D-ABE8-4992-9193-C00D77B881A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xmlns="" id="{6550F108-EEA4-4A2A-889E-9312F01875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E1A1E3DE-A140-4756-A80B-2B1271810E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8DAA20B0-1B0A-470A-9764-2FFC03D921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BE63D91C-7611-4E4A-8C07-19F80CAA69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3EFF9419-0702-443F-80EC-BAEA4E2797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DED45F36-D215-4ADD-897D-EEDF08551F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xmlns="" id="{0E818B7D-4E88-4EC6-8436-7E21C1625B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xmlns="" id="{F0EEABEF-4872-4518-A140-3F39B79CB93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B1943FDD-FD8E-421F-9C96-7C227DC1C0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D48D8945-5713-4CC4-9719-D371E77506E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12E7CC52-32EA-42CF-BDC3-5401E5AF58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FC7D2B4D-3A83-4DDB-BE7D-E69A346214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xmlns="" id="{9D9A6C5F-CC88-4B30-92F6-383840ECA4E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CE616653-283A-4851-8F80-3AE35A21AE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F2AC0EA3-3CF0-433A-97BC-04FC181D855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81580B4A-4281-4F05-8476-2DB5F74FE1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E8F2F5CD-02C7-4414-B6EC-BDA9AF0EA8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C64A2EEA-84C1-400A-BBE4-4D9E9A3AF7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xmlns="" id="{757CA7F0-2547-4E24-BC88-EA2F1393C9E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7AABC3DF-4B39-4564-A6B2-CBC770BBA02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xmlns="" id="{95B74B04-92BD-40D3-98D4-1926823135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xmlns="" id="{848BEF08-56A2-4273-8A75-091B19A286F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A57BD7CB-B11A-4E29-9670-D4CA83A24B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xmlns="" id="{32D743F8-F0C0-45AE-B6BE-7F6DB9B63D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xmlns="" id="{5FFB84DD-3D3F-4AD3-9F88-0D0235FBA1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80CE70B7-DFFC-45A3-8C10-BE111F897D9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xmlns="" id="{5F98FCB8-22EF-4E6F-9708-958CEBC7FE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xmlns="" id="{6B4444DC-8342-47F7-9220-A9D623B61A6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xmlns="" id="{A468242C-6E66-4F35-B517-5414987CD60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xmlns="" id="{355EEAA8-F1F7-44C0-9F4D-354670016A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xmlns="" id="{ACFB739D-CA42-4AB9-B061-483A9F67DE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xmlns="" id="{31C8FB8F-2792-4C71-8751-144860FFDE2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xmlns="" id="{4021B77B-B198-4070-8515-8DAD02D0222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xmlns="" id="{430E8381-DBCE-4E54-86ED-267D6749FE2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xmlns="" id="{042F98D9-5B3B-4557-AE16-68E8D4BD8B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xmlns="" id="{3F6F64A5-7D73-4A7C-AFC4-AE6A4EE1BF0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xmlns="" id="{D8051E1A-2222-41E5-8111-C04CD235922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xmlns="" id="{291FA5C6-DA6B-40D7-AA0C-C7B01B7E1B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xmlns="" id="{7BAB1DEA-CB27-433D-8872-CEF5637F6C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xmlns="" id="{8CD95FBF-3382-4B10-A6B2-8E5D31A5EE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xmlns="" id="{50BDB990-D7F8-41DD-A261-7489BEE9B19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xmlns="" id="{DF235570-7D39-4E19-A6F9-D5CDECA5718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xmlns="" id="{D89967CE-37C2-4865-9D4E-37DE4406B4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xmlns="" id="{572A1B42-6B46-46B6-94F7-66C2DEA7DF1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xmlns="" id="{BD984823-2502-4E9C-9F90-42B061E2168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xmlns="" id="{34905DB4-ADE9-41A8-B09A-C52755D91F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xmlns="" id="{102E6002-013E-46A9-A180-B0ADF22307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xmlns="" id="{1C09EADE-70AC-4B06-A660-6558C722B4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xmlns="" id="{242198F8-B1DB-49DE-A158-34BC85055E3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xmlns="" id="{641A8DBD-F35E-4F7B-BFA7-8F0690C02C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xmlns="" id="{80B62722-59F6-4E8F-B4DC-B1D2D2C69B2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xmlns="" id="{2030C117-24E8-4FBD-8F4B-48596F3FF47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xmlns="" id="{0C4B1D74-0CE3-407B-A015-C3F2209D48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xmlns="" id="{568415A9-9F3E-4D51-B2DA-A09F2F9855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xmlns="" id="{06480C98-A0EF-442D-9013-75031D3996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xmlns="" id="{0858ABE9-7494-489C-9EEA-93BF3E4B9C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70" name="AutoShape 2" descr="Risultati immagini per bandiera itali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172" name="AutoShape 4" descr="Risultati immagini per bandiera itali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PRESENTAZI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7278" y="4722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0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LO SPAZIO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01" y="1257753"/>
            <a:ext cx="10630668" cy="55176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z="2800" dirty="0" smtClean="0"/>
              <a:t>L’aula determina l’</a:t>
            </a:r>
            <a:r>
              <a:rPr lang="it-IT" sz="2800" dirty="0" smtClean="0">
                <a:solidFill>
                  <a:schemeClr val="accent6">
                    <a:lumMod val="75000"/>
                  </a:schemeClr>
                </a:solidFill>
              </a:rPr>
              <a:t>esperienza</a:t>
            </a:r>
            <a:r>
              <a:rPr lang="it-IT" sz="2800" dirty="0" smtClean="0"/>
              <a:t> che i ragazzi e gli insegnanti vivono al suo interno</a:t>
            </a:r>
            <a:br>
              <a:rPr lang="it-IT" sz="2800" dirty="0" smtClean="0"/>
            </a:br>
            <a:endParaRPr lang="it-IT" sz="2800" dirty="0" smtClean="0"/>
          </a:p>
          <a:p>
            <a:pPr algn="just">
              <a:buNone/>
            </a:pPr>
            <a:r>
              <a:rPr lang="it-IT" sz="2800" dirty="0" smtClean="0"/>
              <a:t>Bisogna porre attenzione: 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800" dirty="0" smtClean="0"/>
              <a:t>  al tipo di arredo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800" dirty="0" smtClean="0"/>
              <a:t>  alla luminosità</a:t>
            </a:r>
          </a:p>
          <a:p>
            <a:pPr algn="just">
              <a:buNone/>
            </a:pPr>
            <a:endParaRPr lang="it-IT" sz="2800" dirty="0" smtClean="0"/>
          </a:p>
          <a:p>
            <a:pPr algn="just">
              <a:buNone/>
            </a:pPr>
            <a:r>
              <a:rPr lang="it-IT" sz="2800" dirty="0" smtClean="0"/>
              <a:t>La classe ideale è </a:t>
            </a:r>
            <a:r>
              <a:rPr lang="it-IT" sz="2800" dirty="0" smtClean="0">
                <a:solidFill>
                  <a:schemeClr val="accent6">
                    <a:lumMod val="75000"/>
                  </a:schemeClr>
                </a:solidFill>
              </a:rPr>
              <a:t>modulare</a:t>
            </a:r>
            <a:r>
              <a:rPr lang="it-IT" sz="2800" dirty="0" smtClean="0"/>
              <a:t>, può essere modificata con semplicità,</a:t>
            </a:r>
          </a:p>
          <a:p>
            <a:pPr algn="just">
              <a:buNone/>
            </a:pPr>
            <a:r>
              <a:rPr lang="it-IT" sz="2800" dirty="0" smtClean="0"/>
              <a:t>può essere personalizzata dagli studenti</a:t>
            </a:r>
          </a:p>
          <a:p>
            <a:pPr algn="just">
              <a:buNone/>
            </a:pPr>
            <a:r>
              <a:rPr lang="it-IT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it-IT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it-IT" dirty="0"/>
          </a:p>
        </p:txBody>
      </p:sp>
      <p:pic>
        <p:nvPicPr>
          <p:cNvPr id="4" name="FOCUS SPAZIO.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2026" y="458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0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IL TEMPO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01" y="1240221"/>
            <a:ext cx="10630668" cy="55351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3200" dirty="0" smtClean="0"/>
              <a:t>   In fase di pianificazione, è necessario valutare attentamente non solo i </a:t>
            </a:r>
            <a:r>
              <a:rPr lang="it-IT" sz="3200" b="1" dirty="0" smtClean="0">
                <a:solidFill>
                  <a:schemeClr val="accent6">
                    <a:lumMod val="75000"/>
                  </a:schemeClr>
                </a:solidFill>
              </a:rPr>
              <a:t>contenuti</a:t>
            </a:r>
            <a:r>
              <a:rPr lang="it-IT" sz="3200" dirty="0" smtClean="0"/>
              <a:t>, ma anche </a:t>
            </a:r>
            <a:r>
              <a:rPr lang="it-IT" sz="3200" b="1" dirty="0" smtClean="0">
                <a:solidFill>
                  <a:schemeClr val="accent6">
                    <a:lumMod val="75000"/>
                  </a:schemeClr>
                </a:solidFill>
              </a:rPr>
              <a:t>i tempi </a:t>
            </a:r>
            <a:r>
              <a:rPr lang="it-IT" sz="3200" dirty="0" smtClean="0"/>
              <a:t>di svolgimento di un’attività. BISOGNA</a:t>
            </a:r>
          </a:p>
          <a:p>
            <a:r>
              <a:rPr lang="it-IT" sz="3200" dirty="0" smtClean="0"/>
              <a:t>stimare i tempi necessari</a:t>
            </a:r>
          </a:p>
          <a:p>
            <a:r>
              <a:rPr lang="it-IT" sz="3200" dirty="0" smtClean="0"/>
              <a:t>alternare attività lunghe attività brevi</a:t>
            </a:r>
          </a:p>
          <a:p>
            <a:r>
              <a:rPr lang="it-IT" sz="3200" dirty="0" smtClean="0"/>
              <a:t>passare ad attività di transizione da suggerire dopo aver finito un compito</a:t>
            </a:r>
          </a:p>
          <a:p>
            <a:r>
              <a:rPr lang="it-IT" sz="3200" dirty="0" smtClean="0"/>
              <a:t>comunicare le attività previste, con i rispettivi tempi</a:t>
            </a:r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it-IT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it-IT" dirty="0"/>
          </a:p>
        </p:txBody>
      </p:sp>
      <p:pic>
        <p:nvPicPr>
          <p:cNvPr id="4" name="TEMPO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6062" y="630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0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LA COMUNICAZIONE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pic>
        <p:nvPicPr>
          <p:cNvPr id="5" name="Segnaposto contenuto 4" descr="diapositiva1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97100" y="1435894"/>
            <a:ext cx="6858000" cy="5143500"/>
          </a:xfrm>
        </p:spPr>
      </p:pic>
      <p:sp>
        <p:nvSpPr>
          <p:cNvPr id="30722" name="AutoShape 2" descr="Risultati immagini per comunicazione  schema fonte emitte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COMUNICAZION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7226" y="445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231228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LA COMUNICAZIONE. </a:t>
            </a:r>
            <a:b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</a:b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01" y="1240221"/>
            <a:ext cx="10630668" cy="553518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La comunicazione avviene attraverso diversi canali: non è sufficiente parlare, ma bisogna fare attenzione anche al modo in cui si parla.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E’ necessario comunicare in modo chiaro e preciso.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Essere in equivocabili.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Essere diretti.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Parlare con toni sicuri.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Parlare ad alta voce, ma senza urlare.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Parlare con tono di voce fermo.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È meglio spostare il piano della comunicazione dal TU all’IO</a:t>
            </a:r>
          </a:p>
          <a:p>
            <a:pPr>
              <a:buNone/>
            </a:pPr>
            <a:r>
              <a:rPr lang="it-IT" sz="3200" dirty="0" smtClean="0"/>
              <a:t>      </a:t>
            </a:r>
            <a:r>
              <a:rPr lang="it-IT" sz="3200" i="1" dirty="0" smtClean="0"/>
              <a:t>Esempio</a:t>
            </a:r>
            <a:r>
              <a:rPr lang="it-IT" sz="3200" dirty="0" smtClean="0"/>
              <a:t>: anziché dire “non fare rumore” dire “sono infastidito da  questo rumore”</a:t>
            </a:r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3200" dirty="0" smtClean="0"/>
              <a:t>                             e poi </a:t>
            </a:r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  <a:t>…  </a:t>
            </a:r>
            <a:r>
              <a:rPr lang="it-IT" sz="3200" b="1" i="1" dirty="0" smtClean="0">
                <a:solidFill>
                  <a:schemeClr val="accent6">
                    <a:lumMod val="75000"/>
                  </a:schemeClr>
                </a:solidFill>
              </a:rPr>
              <a:t>REM TENE, VERBA SEQUENTUR</a:t>
            </a:r>
          </a:p>
          <a:p>
            <a:endParaRPr lang="it-IT" dirty="0"/>
          </a:p>
        </p:txBody>
      </p:sp>
      <p:pic>
        <p:nvPicPr>
          <p:cNvPr id="4" name="COMUNICAZION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7226" y="393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231228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LA COMUNICAZIONE. </a:t>
            </a:r>
            <a:b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</a:b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01" y="1322817"/>
            <a:ext cx="10630668" cy="55351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800" dirty="0" smtClean="0"/>
              <a:t>RICORDA CHE  la comunicazione non è solo verbale. </a:t>
            </a:r>
          </a:p>
          <a:p>
            <a:pPr>
              <a:buNone/>
            </a:pPr>
            <a:r>
              <a:rPr lang="it-IT" sz="2800" dirty="0" smtClean="0"/>
              <a:t>E’ Importante anche quella delle espressioni, dei gesti del corpo detta “comunicazione non verbale” o  “PROSSEMICA”.</a:t>
            </a:r>
          </a:p>
          <a:p>
            <a:pPr>
              <a:buNone/>
            </a:pPr>
            <a:r>
              <a:rPr lang="it-IT" sz="2800" dirty="0" smtClean="0"/>
              <a:t> L’insegnante deve anche usare il corpo nelle sue altezze: la testa, il busto e le gambe. </a:t>
            </a:r>
          </a:p>
          <a:p>
            <a:pPr>
              <a:buNone/>
            </a:pPr>
            <a:r>
              <a:rPr lang="it-IT" sz="2800" dirty="0" smtClean="0"/>
              <a:t>Deve camminare.</a:t>
            </a:r>
          </a:p>
          <a:p>
            <a:pPr>
              <a:buNone/>
            </a:pPr>
            <a:r>
              <a:rPr lang="it-IT" sz="2800" dirty="0" smtClean="0"/>
              <a:t>Deve cercare il contatto oculare con gli studenti. </a:t>
            </a:r>
          </a:p>
          <a:p>
            <a:pPr>
              <a:buNone/>
            </a:pPr>
            <a:r>
              <a:rPr lang="it-IT" sz="2800" dirty="0" smtClean="0"/>
              <a:t>Deve esercitare un controllo prossimale. </a:t>
            </a:r>
          </a:p>
          <a:p>
            <a:endParaRPr lang="it-IT" dirty="0"/>
          </a:p>
        </p:txBody>
      </p:sp>
      <p:pic>
        <p:nvPicPr>
          <p:cNvPr id="4" name="COMUNICAZION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231228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LA COMUNICAZIONE. </a:t>
            </a:r>
            <a:b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</a:b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01" y="1240221"/>
            <a:ext cx="10630668" cy="553518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La comunicazione avviene attraverso diversi canali: non è sufficiente parlare, ma bisogna fare attenzione anche al modo in cui si parla.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E’ necessario comunicare in modo chiaro e preciso.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Essere in equivocabili.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Essere diretti.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Parlare con toni sicuri.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Parlare ad alta voce, ma senza urlare.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Parlare con tono di voce fermo. </a:t>
            </a:r>
          </a:p>
          <a:p>
            <a:pPr>
              <a:buFont typeface="Wingdings" pitchFamily="2" charset="2"/>
              <a:buChar char="v"/>
            </a:pPr>
            <a:r>
              <a:rPr lang="it-IT" sz="3200" dirty="0" smtClean="0"/>
              <a:t> È meglio spostare il piano della comunicazione dal TU all’IO</a:t>
            </a:r>
          </a:p>
          <a:p>
            <a:pPr>
              <a:buNone/>
            </a:pPr>
            <a:r>
              <a:rPr lang="it-IT" sz="3200" dirty="0" smtClean="0"/>
              <a:t>      </a:t>
            </a:r>
            <a:r>
              <a:rPr lang="it-IT" sz="3200" i="1" dirty="0" smtClean="0"/>
              <a:t>Esempio</a:t>
            </a:r>
            <a:r>
              <a:rPr lang="it-IT" sz="3200" dirty="0" smtClean="0"/>
              <a:t>: anziché dire “non fare rumore” dire “sono infastidito da  questo rumore”</a:t>
            </a:r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3200" dirty="0" smtClean="0"/>
              <a:t>                             e poi </a:t>
            </a:r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  <a:t>…  </a:t>
            </a:r>
            <a:r>
              <a:rPr lang="it-IT" sz="3200" b="1" i="1" dirty="0" smtClean="0">
                <a:solidFill>
                  <a:schemeClr val="accent6">
                    <a:lumMod val="75000"/>
                  </a:schemeClr>
                </a:solidFill>
              </a:rPr>
              <a:t>REM TENE, VERBA SEQUENTUR</a:t>
            </a:r>
          </a:p>
          <a:p>
            <a:endParaRPr lang="it-IT" dirty="0"/>
          </a:p>
        </p:txBody>
      </p:sp>
      <p:pic>
        <p:nvPicPr>
          <p:cNvPr id="4" name="REM TEN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469" y="535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 alcuni alunni di </a:t>
            </a:r>
            <a:r>
              <a:rPr lang="it-IT" dirty="0" smtClean="0"/>
              <a:t>5BC</a:t>
            </a:r>
            <a:endParaRPr lang="it-IT" dirty="0"/>
          </a:p>
        </p:txBody>
      </p:sp>
      <p:pic>
        <p:nvPicPr>
          <p:cNvPr id="4" name="Segnaposto contenuto 3" descr="siracusa 5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357" y="2065867"/>
            <a:ext cx="5826022" cy="436875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chemeClr val="bg1"/>
                </a:solidFill>
              </a:rPr>
              <a:t>premessa</a:t>
            </a:r>
            <a:endParaRPr lang="it-IT" sz="4400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1" y="1923393"/>
            <a:ext cx="10131425" cy="3867807"/>
          </a:xfrm>
        </p:spPr>
        <p:txBody>
          <a:bodyPr>
            <a:normAutofit/>
          </a:bodyPr>
          <a:lstStyle/>
          <a:p>
            <a:pPr algn="just"/>
            <a:r>
              <a:rPr lang="it-IT" sz="3200" dirty="0" smtClean="0"/>
              <a:t>Le modalità di elezione alternative alla frontale ormai sono assodata e nella didattica ogni insegnante deve conoscerle per riuscire a pianificare il proprio intervento educativo in maniera più consapevole e cosciente.</a:t>
            </a:r>
          </a:p>
          <a:p>
            <a:endParaRPr lang="it-IT" sz="3200" dirty="0" smtClean="0"/>
          </a:p>
          <a:p>
            <a:pPr algn="just"/>
            <a:r>
              <a:rPr lang="it-IT" sz="3200" dirty="0" smtClean="0"/>
              <a:t>Alla base c’è un lavoro di preparazione da svolgere su di sé e sugli allievi affinché gli interventi siano efficaci.</a:t>
            </a:r>
            <a:endParaRPr lang="it-IT" sz="3200" dirty="0"/>
          </a:p>
        </p:txBody>
      </p:sp>
      <p:pic>
        <p:nvPicPr>
          <p:cNvPr id="5" name="PREMES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8317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>
            <a:normAutofit/>
          </a:bodyPr>
          <a:lstStyle/>
          <a:p>
            <a:r>
              <a:rPr lang="it-IT" sz="4400" b="1" dirty="0" smtClean="0"/>
              <a:t>premessa</a:t>
            </a:r>
            <a:endParaRPr lang="it-IT" sz="4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1" y="1240221"/>
            <a:ext cx="10131425" cy="512904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it-IT" sz="3200" dirty="0" smtClean="0"/>
              <a:t>   </a:t>
            </a:r>
            <a:r>
              <a:rPr lang="it-IT" sz="3300" dirty="0" smtClean="0"/>
              <a:t>Gli insegnanti che riescono ad avere un buon rapporto con gli studenti hanno il 31% in meno di problemi disciplinari, di regole violate e di problemi ad essa collegati.</a:t>
            </a:r>
          </a:p>
          <a:p>
            <a:pPr algn="just">
              <a:buNone/>
            </a:pPr>
            <a:r>
              <a:rPr lang="it-IT" sz="3300" dirty="0" smtClean="0"/>
              <a:t/>
            </a:r>
            <a:br>
              <a:rPr lang="it-IT" sz="3300" dirty="0" smtClean="0"/>
            </a:br>
            <a:r>
              <a:rPr lang="it-IT" sz="3300" dirty="0" smtClean="0"/>
              <a:t>Migliorare le proprie capacità di gestione della classe, quindi, vuol dire migliorare le proprie capacità di fare didattica, semplificare il proprio mestiere rendendolo più umano e aumentando la propria autostima.</a:t>
            </a:r>
          </a:p>
          <a:p>
            <a:pPr algn="just">
              <a:buNone/>
            </a:pPr>
            <a:r>
              <a:rPr lang="it-IT" sz="3300" dirty="0" smtClean="0"/>
              <a:t/>
            </a:r>
            <a:br>
              <a:rPr lang="it-IT" sz="3300" dirty="0" smtClean="0"/>
            </a:br>
            <a:r>
              <a:rPr lang="it-IT" sz="3300" dirty="0" smtClean="0"/>
              <a:t>E questo non ricade perciò soltanto sugli studenti, ma anche sull’insegnante e sulla propria professionalità.</a:t>
            </a:r>
          </a:p>
          <a:p>
            <a:pPr algn="just">
              <a:buNone/>
            </a:pPr>
            <a:r>
              <a:rPr lang="it-IT" sz="3200" dirty="0" smtClean="0"/>
              <a:t/>
            </a:r>
            <a:br>
              <a:rPr lang="it-IT" sz="3200" dirty="0" smtClean="0"/>
            </a:br>
            <a:endParaRPr lang="it-IT" sz="3200" dirty="0"/>
          </a:p>
        </p:txBody>
      </p:sp>
      <p:pic>
        <p:nvPicPr>
          <p:cNvPr id="6" name="PREMESS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4107" y="4582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34178BC-2E38-8345-9109-3EE038D4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169052"/>
          </a:xfrm>
        </p:spPr>
        <p:txBody>
          <a:bodyPr/>
          <a:lstStyle/>
          <a:p>
            <a:endParaRPr lang="it-IT" b="1" dirty="0"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167D46-B907-044E-8F41-F1D1CA09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78652"/>
            <a:ext cx="10131425" cy="4737762"/>
          </a:xfrm>
        </p:spPr>
        <p:txBody>
          <a:bodyPr>
            <a:normAutofit fontScale="85000" lnSpcReduction="20000"/>
          </a:bodyPr>
          <a:lstStyle/>
          <a:p>
            <a:r>
              <a:rPr lang="it-IT" sz="3500" dirty="0" smtClean="0"/>
              <a:t>La classe è un gruppo e quindi luogo di </a:t>
            </a:r>
            <a:r>
              <a:rPr lang="it-IT" sz="3500" b="1" dirty="0" smtClean="0">
                <a:solidFill>
                  <a:schemeClr val="bg1"/>
                </a:solidFill>
              </a:rPr>
              <a:t>interrelazioni interpersonali</a:t>
            </a:r>
            <a:r>
              <a:rPr lang="it-IT" sz="3500" dirty="0" smtClean="0"/>
              <a:t>. </a:t>
            </a:r>
          </a:p>
          <a:p>
            <a:r>
              <a:rPr lang="it-IT" sz="3500" dirty="0" smtClean="0"/>
              <a:t>Il gruppo è un sistema che vive di interdipendenza. Essa è una totalità dinamica, diversa dalla semplice somma degli allievi.</a:t>
            </a:r>
          </a:p>
          <a:p>
            <a:r>
              <a:rPr lang="it-IT" sz="3500" dirty="0" smtClean="0"/>
              <a:t> In una classe sono sempre compresenti due dimensioni: una </a:t>
            </a:r>
            <a:r>
              <a:rPr lang="it-IT" sz="3500" b="1" dirty="0" smtClean="0">
                <a:solidFill>
                  <a:schemeClr val="bg1"/>
                </a:solidFill>
              </a:rPr>
              <a:t>consapevole</a:t>
            </a:r>
            <a:r>
              <a:rPr lang="it-IT" sz="3500" dirty="0" smtClean="0"/>
              <a:t>, razionale, l’altra emotiva e inconscia. </a:t>
            </a:r>
          </a:p>
          <a:p>
            <a:r>
              <a:rPr lang="it-IT" sz="3500" dirty="0" smtClean="0"/>
              <a:t>Le dinamiche di classe possono essere definite come </a:t>
            </a:r>
            <a:r>
              <a:rPr lang="it-IT" sz="3500" b="1" dirty="0" smtClean="0">
                <a:solidFill>
                  <a:schemeClr val="bg1"/>
                </a:solidFill>
              </a:rPr>
              <a:t>omeostatiche</a:t>
            </a:r>
            <a:r>
              <a:rPr lang="it-IT" sz="3500" dirty="0" smtClean="0"/>
              <a:t>: il gruppo tende al suo equilibrio interno. </a:t>
            </a:r>
          </a:p>
          <a:p>
            <a:r>
              <a:rPr lang="it-IT" sz="3500" dirty="0" smtClean="0"/>
              <a:t>Al </a:t>
            </a:r>
            <a:r>
              <a:rPr lang="it-IT" sz="3500" b="1" dirty="0" smtClean="0">
                <a:solidFill>
                  <a:schemeClr val="bg1"/>
                </a:solidFill>
              </a:rPr>
              <a:t>cambiamento </a:t>
            </a:r>
            <a:r>
              <a:rPr lang="it-IT" sz="3500" dirty="0" smtClean="0"/>
              <a:t>di una parte corrisponde un cambiamento anche nell’altra.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xmlns="" id="{DEC982AA-DF6C-994C-BE38-95BA7D4F4FE9}"/>
              </a:ext>
            </a:extLst>
          </p:cNvPr>
          <p:cNvSpPr/>
          <p:nvPr/>
        </p:nvSpPr>
        <p:spPr>
          <a:xfrm>
            <a:off x="692327" y="609600"/>
            <a:ext cx="6757688" cy="91179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IL GRUPPO CLASSE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4" name="IL GRUPPO CLASSE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7226" y="76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34178BC-2E38-8345-9109-3EE038D4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169052"/>
          </a:xfrm>
        </p:spPr>
        <p:txBody>
          <a:bodyPr/>
          <a:lstStyle/>
          <a:p>
            <a:endParaRPr lang="it-IT" b="1" dirty="0"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167D46-B907-044E-8F41-F1D1CA09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27" y="1975945"/>
            <a:ext cx="10131425" cy="3531476"/>
          </a:xfrm>
        </p:spPr>
        <p:txBody>
          <a:bodyPr>
            <a:normAutofit fontScale="92500" lnSpcReduction="20000"/>
          </a:bodyPr>
          <a:lstStyle/>
          <a:p>
            <a:r>
              <a:rPr lang="it-IT" sz="3200" dirty="0" smtClean="0"/>
              <a:t>L’obiettivo primario è quello di far convergere tutte le forze di una classe verso una </a:t>
            </a:r>
            <a:r>
              <a:rPr lang="it-IT" sz="3200" b="1" dirty="0" smtClean="0">
                <a:solidFill>
                  <a:schemeClr val="bg1"/>
                </a:solidFill>
              </a:rPr>
              <a:t>interdipendenza positiva</a:t>
            </a:r>
            <a:r>
              <a:rPr lang="it-IT" sz="3200" dirty="0" smtClean="0"/>
              <a:t>.</a:t>
            </a:r>
          </a:p>
          <a:p>
            <a:r>
              <a:rPr lang="it-IT" sz="3200" dirty="0" smtClean="0"/>
              <a:t>DINAMICHE INTERNE</a:t>
            </a:r>
          </a:p>
          <a:p>
            <a:r>
              <a:rPr lang="it-IT" sz="3200" dirty="0" smtClean="0"/>
              <a:t>ISOLAMENTO SOCIALE</a:t>
            </a:r>
          </a:p>
          <a:p>
            <a:r>
              <a:rPr lang="it-IT" sz="3200" dirty="0" smtClean="0"/>
              <a:t>DINAMICHE DISTRUTTIVE</a:t>
            </a:r>
          </a:p>
          <a:p>
            <a:r>
              <a:rPr lang="it-IT" sz="3200" dirty="0" smtClean="0"/>
              <a:t>COMPORTAMENTI DEVIANTI</a:t>
            </a:r>
            <a:r>
              <a:rPr lang="it-IT" sz="4000" dirty="0" smtClean="0"/>
              <a:t/>
            </a:r>
            <a:br>
              <a:rPr lang="it-IT" sz="4000" dirty="0" smtClean="0"/>
            </a:br>
            <a:endParaRPr lang="it-IT" sz="4000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xmlns="" id="{DEC982AA-DF6C-994C-BE38-95BA7D4F4FE9}"/>
              </a:ext>
            </a:extLst>
          </p:cNvPr>
          <p:cNvSpPr/>
          <p:nvPr/>
        </p:nvSpPr>
        <p:spPr>
          <a:xfrm>
            <a:off x="692327" y="609600"/>
            <a:ext cx="6757688" cy="91179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tx1"/>
                </a:solidFill>
              </a:rPr>
              <a:t>IL GRUPPO CLASSE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4" name="IL GRUPPO CLASSE.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9864" y="902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34178BC-2E38-8345-9109-3EE038D4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169052"/>
          </a:xfrm>
        </p:spPr>
        <p:txBody>
          <a:bodyPr/>
          <a:lstStyle/>
          <a:p>
            <a:endParaRPr lang="it-IT" b="1" dirty="0"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167D46-B907-044E-8F41-F1D1CA09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78652"/>
            <a:ext cx="10131425" cy="4737762"/>
          </a:xfrm>
        </p:spPr>
        <p:txBody>
          <a:bodyPr>
            <a:normAutofit/>
          </a:bodyPr>
          <a:lstStyle/>
          <a:p>
            <a:r>
              <a:rPr lang="it-IT" sz="3200" dirty="0" smtClean="0"/>
              <a:t/>
            </a:r>
            <a:br>
              <a:rPr lang="it-IT" sz="3200" dirty="0" smtClean="0"/>
            </a:br>
            <a:endParaRPr lang="it-IT" sz="3200" dirty="0" smtClean="0"/>
          </a:p>
          <a:p>
            <a:endParaRPr lang="it-IT" sz="3200" dirty="0" smtClean="0"/>
          </a:p>
          <a:p>
            <a:pPr>
              <a:buNone/>
            </a:pPr>
            <a:endParaRPr lang="it-IT" sz="3200" dirty="0" smtClean="0"/>
          </a:p>
          <a:p>
            <a:pPr>
              <a:buNone/>
            </a:pPr>
            <a:r>
              <a:rPr lang="it-IT" sz="3200" dirty="0" smtClean="0"/>
              <a:t>non controllo                                         </a:t>
            </a:r>
            <a:r>
              <a:rPr lang="it-IT" sz="3200" dirty="0" err="1" smtClean="0"/>
              <a:t>controllo</a:t>
            </a:r>
            <a:r>
              <a:rPr lang="it-IT" sz="3200" dirty="0" smtClean="0"/>
              <a:t>  estremo </a:t>
            </a:r>
          </a:p>
          <a:p>
            <a:pPr>
              <a:buNone/>
            </a:pPr>
            <a:r>
              <a:rPr lang="it-IT" sz="3200" dirty="0" smtClean="0"/>
              <a:t>							  strategie  chiare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xmlns="" id="{DEC982AA-DF6C-994C-BE38-95BA7D4F4FE9}"/>
              </a:ext>
            </a:extLst>
          </p:cNvPr>
          <p:cNvSpPr/>
          <p:nvPr/>
        </p:nvSpPr>
        <p:spPr>
          <a:xfrm>
            <a:off x="692326" y="609600"/>
            <a:ext cx="9660363" cy="91179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RIFLESSIONI SUI MODELLI </a:t>
            </a:r>
            <a:r>
              <a:rPr lang="it-IT" sz="3200" b="1" dirty="0" err="1" smtClean="0">
                <a:solidFill>
                  <a:schemeClr val="bg1"/>
                </a:solidFill>
              </a:rPr>
              <a:t>DI</a:t>
            </a:r>
            <a:r>
              <a:rPr lang="it-IT" sz="3200" b="1" dirty="0" smtClean="0">
                <a:solidFill>
                  <a:schemeClr val="bg1"/>
                </a:solidFill>
              </a:rPr>
              <a:t> INSEGNAMENTO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9" name="Rettangolo con angoli arrotondati 3">
            <a:extLst>
              <a:ext uri="{FF2B5EF4-FFF2-40B4-BE49-F238E27FC236}">
                <a16:creationId xmlns:a16="http://schemas.microsoft.com/office/drawing/2014/main" xmlns="" id="{DBA549C0-8BD6-724E-9154-57D83E86D519}"/>
              </a:ext>
            </a:extLst>
          </p:cNvPr>
          <p:cNvSpPr/>
          <p:nvPr/>
        </p:nvSpPr>
        <p:spPr>
          <a:xfrm rot="21421421">
            <a:off x="883986" y="2137864"/>
            <a:ext cx="2519259" cy="1962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 smtClean="0">
                <a:solidFill>
                  <a:schemeClr val="bg1"/>
                </a:solidFill>
              </a:rPr>
              <a:t>Insegnante strategico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0" name="Rettangolo con angoli arrotondati 3">
            <a:extLst>
              <a:ext uri="{FF2B5EF4-FFF2-40B4-BE49-F238E27FC236}">
                <a16:creationId xmlns:a16="http://schemas.microsoft.com/office/drawing/2014/main" xmlns="" id="{DBA549C0-8BD6-724E-9154-57D83E86D519}"/>
              </a:ext>
            </a:extLst>
          </p:cNvPr>
          <p:cNvSpPr/>
          <p:nvPr/>
        </p:nvSpPr>
        <p:spPr>
          <a:xfrm rot="21421421">
            <a:off x="3958262" y="2137863"/>
            <a:ext cx="2519259" cy="1962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 smtClean="0">
                <a:solidFill>
                  <a:schemeClr val="bg1"/>
                </a:solidFill>
              </a:rPr>
              <a:t>Insegnante tradizionale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1" name="Rettangolo con angoli arrotondati 3">
            <a:extLst>
              <a:ext uri="{FF2B5EF4-FFF2-40B4-BE49-F238E27FC236}">
                <a16:creationId xmlns:a16="http://schemas.microsoft.com/office/drawing/2014/main" xmlns="" id="{DBA549C0-8BD6-724E-9154-57D83E86D519}"/>
              </a:ext>
            </a:extLst>
          </p:cNvPr>
          <p:cNvSpPr/>
          <p:nvPr/>
        </p:nvSpPr>
        <p:spPr>
          <a:xfrm rot="21421421">
            <a:off x="7121684" y="1988668"/>
            <a:ext cx="2800694" cy="1962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 smtClean="0">
                <a:solidFill>
                  <a:schemeClr val="bg1"/>
                </a:solidFill>
              </a:rPr>
              <a:t>Insegnante comunicativo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2" name="Freccia bidirezionale orizzontale 11"/>
          <p:cNvSpPr/>
          <p:nvPr/>
        </p:nvSpPr>
        <p:spPr>
          <a:xfrm>
            <a:off x="3678621" y="4708634"/>
            <a:ext cx="2680138" cy="19969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RIFLESSIONI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899" y="76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34178BC-2E38-8345-9109-3EE038D4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169052"/>
          </a:xfrm>
        </p:spPr>
        <p:txBody>
          <a:bodyPr/>
          <a:lstStyle/>
          <a:p>
            <a:endParaRPr lang="it-IT" b="1" dirty="0"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167D46-B907-044E-8F41-F1D1CA09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27" y="1975945"/>
            <a:ext cx="10131425" cy="4141076"/>
          </a:xfrm>
        </p:spPr>
        <p:txBody>
          <a:bodyPr>
            <a:normAutofit fontScale="92500"/>
          </a:bodyPr>
          <a:lstStyle/>
          <a:p>
            <a:r>
              <a:rPr lang="it-IT" sz="3200" dirty="0" smtClean="0"/>
              <a:t>Deve essere percepito come equilibrato e affidabile</a:t>
            </a:r>
          </a:p>
          <a:p>
            <a:r>
              <a:rPr lang="it-IT" sz="3200" dirty="0" smtClean="0"/>
              <a:t>Deve saper esporre con chiarezza la propria materia ai ragazzi </a:t>
            </a:r>
          </a:p>
          <a:p>
            <a:r>
              <a:rPr lang="it-IT" sz="3200" dirty="0" smtClean="0"/>
              <a:t>Deve permettere di interagire nel processo di apprendimento</a:t>
            </a:r>
          </a:p>
          <a:p>
            <a:r>
              <a:rPr lang="it-IT" sz="3200" dirty="0" smtClean="0"/>
              <a:t> Deve supervisionare le attività di classe</a:t>
            </a:r>
          </a:p>
          <a:p>
            <a:r>
              <a:rPr lang="it-IT" sz="3200" dirty="0" smtClean="0"/>
              <a:t>Deve adattare il proprio stile ai bisogni degli allievi, senza pretendere il contrario</a:t>
            </a:r>
            <a:r>
              <a:rPr lang="it-IT" sz="4000" dirty="0" smtClean="0"/>
              <a:t/>
            </a:r>
            <a:br>
              <a:rPr lang="it-IT" sz="4000" dirty="0" smtClean="0"/>
            </a:br>
            <a:endParaRPr lang="it-IT" sz="4000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xmlns="" id="{DEC982AA-DF6C-994C-BE38-95BA7D4F4FE9}"/>
              </a:ext>
            </a:extLst>
          </p:cNvPr>
          <p:cNvSpPr/>
          <p:nvPr/>
        </p:nvSpPr>
        <p:spPr>
          <a:xfrm>
            <a:off x="692327" y="609600"/>
            <a:ext cx="6757688" cy="911795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tx1"/>
                </a:solidFill>
              </a:rPr>
              <a:t>QUALITA’  DELL’INSEGNANTE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4" name="QUALITA'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879" y="76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0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il docente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01" y="1257753"/>
            <a:ext cx="12049564" cy="55176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2800" dirty="0" smtClean="0"/>
              <a:t>Il docente deve essere anche un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buon comunicatore</a:t>
            </a:r>
            <a:r>
              <a:rPr lang="it-IT" sz="2800" dirty="0" smtClean="0"/>
              <a:t>, e dovrebbe: </a:t>
            </a:r>
          </a:p>
          <a:p>
            <a:pPr>
              <a:buFont typeface="Wingdings" pitchFamily="2" charset="2"/>
              <a:buChar char="q"/>
            </a:pPr>
            <a:r>
              <a:rPr lang="it-IT" sz="2800" dirty="0" smtClean="0"/>
              <a:t>ottenere attenzione prima di iniziare una lezione attraverso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il silenzio</a:t>
            </a:r>
            <a:r>
              <a:rPr lang="it-IT" sz="2800" dirty="0" smtClean="0"/>
              <a:t>, anziché parlando ad alta voce</a:t>
            </a:r>
          </a:p>
          <a:p>
            <a:pPr>
              <a:buFont typeface="Wingdings" pitchFamily="2" charset="2"/>
              <a:buChar char="q"/>
            </a:pPr>
            <a:r>
              <a:rPr lang="it-IT" sz="2800" dirty="0" smtClean="0"/>
              <a:t>modulare il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tono di voce</a:t>
            </a:r>
            <a:r>
              <a:rPr lang="it-IT" sz="2800" dirty="0" smtClean="0"/>
              <a:t>, alzandolo o abbassandolo in relazione a cui a ciò di cui si sta parlando</a:t>
            </a:r>
          </a:p>
          <a:p>
            <a:pPr>
              <a:buFont typeface="Wingdings" pitchFamily="2" charset="2"/>
              <a:buChar char="q"/>
            </a:pPr>
            <a:r>
              <a:rPr lang="it-IT" sz="2800" dirty="0" smtClean="0"/>
              <a:t>utilizzare non solo la voce, ma anche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il corpo e la gestualità</a:t>
            </a:r>
          </a:p>
          <a:p>
            <a:pPr>
              <a:buFont typeface="Wingdings" pitchFamily="2" charset="2"/>
              <a:buChar char="q"/>
            </a:pPr>
            <a:r>
              <a:rPr lang="it-IT" sz="2800" dirty="0" smtClean="0"/>
              <a:t>dare indicazioni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chiare e univoche</a:t>
            </a:r>
            <a:r>
              <a:rPr lang="it-IT" sz="2800" dirty="0" smtClean="0"/>
              <a:t>, valide per tutti e in ogni occasione</a:t>
            </a:r>
          </a:p>
          <a:p>
            <a:pPr>
              <a:buFont typeface="Wingdings" pitchFamily="2" charset="2"/>
              <a:buChar char="q"/>
            </a:pPr>
            <a:r>
              <a:rPr lang="it-IT" sz="2800" dirty="0" smtClean="0"/>
              <a:t>accompagnare gli alunni verso la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concentrazione</a:t>
            </a:r>
            <a:r>
              <a:rPr lang="it-IT" sz="2800" dirty="0" smtClean="0"/>
              <a:t>, magari con una domanda oppure stimolando un loro intervento</a:t>
            </a:r>
          </a:p>
          <a:p>
            <a:pPr>
              <a:buFont typeface="Wingdings" pitchFamily="2" charset="2"/>
              <a:buChar char="q"/>
            </a:pP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muoversi</a:t>
            </a:r>
            <a:r>
              <a:rPr lang="it-IT" sz="2800" dirty="0" smtClean="0"/>
              <a:t> all’interno della classe, superando la rigida distinzione tra insegnante/ cattedra/ allievi</a:t>
            </a:r>
          </a:p>
          <a:p>
            <a:pPr>
              <a:buFont typeface="Wingdings" pitchFamily="2" charset="2"/>
              <a:buChar char="q"/>
            </a:pPr>
            <a:r>
              <a:rPr lang="it-IT" sz="2800" dirty="0" smtClean="0"/>
              <a:t>essere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AUTOREVOLE</a:t>
            </a:r>
          </a:p>
          <a:p>
            <a:endParaRPr lang="it-IT" dirty="0"/>
          </a:p>
        </p:txBody>
      </p:sp>
      <p:pic>
        <p:nvPicPr>
          <p:cNvPr id="4" name="QUINTILIANO. 8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7828" y="501119"/>
            <a:ext cx="609600" cy="609600"/>
          </a:xfrm>
          <a:prstGeom prst="rect">
            <a:avLst/>
          </a:prstGeom>
        </p:spPr>
      </p:pic>
      <p:pic>
        <p:nvPicPr>
          <p:cNvPr id="5" name="SLIDE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7132" y="589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4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0"/>
            <a:ext cx="10131425" cy="1456267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merican Typewriter Semibold" panose="02090604020004020304" pitchFamily="18" charset="77"/>
              </a:rPr>
              <a:t>Focus operativi: LE REGOLE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01" y="1257753"/>
            <a:ext cx="12049564" cy="55176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800" dirty="0" smtClean="0">
                <a:solidFill>
                  <a:schemeClr val="accent6">
                    <a:lumMod val="75000"/>
                  </a:schemeClr>
                </a:solidFill>
              </a:rPr>
              <a:t>POCHE</a:t>
            </a:r>
          </a:p>
          <a:p>
            <a:pPr>
              <a:buNone/>
            </a:pPr>
            <a:r>
              <a:rPr lang="it-IT" sz="2800" dirty="0" smtClean="0"/>
              <a:t> Devono presentarsi sottoforma di proposizione e non di divieto</a:t>
            </a:r>
          </a:p>
          <a:p>
            <a:r>
              <a:rPr lang="it-IT" sz="2800" dirty="0" smtClean="0"/>
              <a:t> </a:t>
            </a:r>
            <a:r>
              <a:rPr lang="it-IT" sz="2800" i="1" dirty="0" smtClean="0"/>
              <a:t>Esempio</a:t>
            </a:r>
            <a:r>
              <a:rPr lang="it-IT" sz="2800" dirty="0" smtClean="0"/>
              <a:t> “nei corridoi cammino lentamente”</a:t>
            </a:r>
          </a:p>
          <a:p>
            <a:pPr>
              <a:buNone/>
            </a:pPr>
            <a:r>
              <a:rPr lang="it-IT" sz="2800" dirty="0" smtClean="0"/>
              <a:t>Devono essere chiare </a:t>
            </a:r>
          </a:p>
          <a:p>
            <a:r>
              <a:rPr lang="it-IT" sz="2800" i="1" dirty="0" smtClean="0"/>
              <a:t>Esempio</a:t>
            </a:r>
            <a:r>
              <a:rPr lang="it-IT" sz="2800" dirty="0" smtClean="0"/>
              <a:t> “prima di parlare alzo la mano, aspetto che l’insegnante mi chiami”</a:t>
            </a:r>
          </a:p>
          <a:p>
            <a:pPr>
              <a:buNone/>
            </a:pPr>
            <a:r>
              <a:rPr lang="it-IT" sz="2800" dirty="0" smtClean="0"/>
              <a:t>Devono essere operative, specifiche </a:t>
            </a:r>
          </a:p>
          <a:p>
            <a:r>
              <a:rPr lang="it-IT" sz="2800" i="1" dirty="0" smtClean="0"/>
              <a:t>Esempio</a:t>
            </a:r>
            <a:r>
              <a:rPr lang="it-IT" sz="2800" dirty="0" smtClean="0"/>
              <a:t> “durante la lezione sto in silenzio, ascolto”</a:t>
            </a:r>
          </a:p>
          <a:p>
            <a:pPr>
              <a:buNone/>
            </a:pPr>
            <a:r>
              <a:rPr lang="it-IT" sz="2800" dirty="0" smtClean="0"/>
              <a:t>Devono essere valide per tutti,</a:t>
            </a:r>
          </a:p>
          <a:p>
            <a:pPr>
              <a:buNone/>
            </a:pPr>
            <a:r>
              <a:rPr lang="it-IT" sz="2800" dirty="0" smtClean="0"/>
              <a:t>            </a:t>
            </a:r>
            <a:r>
              <a:rPr lang="it-IT" sz="2800" dirty="0" smtClean="0">
                <a:solidFill>
                  <a:schemeClr val="accent6">
                    <a:lumMod val="75000"/>
                  </a:schemeClr>
                </a:solidFill>
              </a:rPr>
              <a:t>ANCHE PER L’INSEGNANTE. SOPRATTUTTO PER L’INSEGNANTE</a:t>
            </a:r>
            <a:br>
              <a:rPr lang="it-IT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it-IT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it-IT" dirty="0"/>
          </a:p>
        </p:txBody>
      </p:sp>
      <p:pic>
        <p:nvPicPr>
          <p:cNvPr id="4" name="LE REGOLE.9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6719" y="648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632</Words>
  <Application>Microsoft Office PowerPoint</Application>
  <PresentationFormat>Personalizzato</PresentationFormat>
  <Paragraphs>103</Paragraphs>
  <Slides>16</Slides>
  <Notes>0</Notes>
  <HiddenSlides>0</HiddenSlides>
  <MMClips>16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Celestiale</vt:lpstr>
      <vt:lpstr>Gestione   della    classe </vt:lpstr>
      <vt:lpstr>premessa</vt:lpstr>
      <vt:lpstr>premessa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Focus operativi: il docente</vt:lpstr>
      <vt:lpstr>Focus operativi: LE REGOLE</vt:lpstr>
      <vt:lpstr>Focus operativi: LO SPAZIO</vt:lpstr>
      <vt:lpstr>Focus operativi: IL TEMPO</vt:lpstr>
      <vt:lpstr>Focus operativi: LA COMUNICAZIONE</vt:lpstr>
      <vt:lpstr>Focus operativi: LA COMUNICAZIONE.  </vt:lpstr>
      <vt:lpstr>Focus operativi: LA COMUNICAZIONE.  </vt:lpstr>
      <vt:lpstr>Focus operativi: LA COMUNICAZIONE.  </vt:lpstr>
      <vt:lpstr>Con alcuni alunni di 5BC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LATIN AND ENGLISH: TWO TWIN LANGUAGES?</dc:title>
  <dc:creator>paolo bolcano</dc:creator>
  <cp:lastModifiedBy>Admin</cp:lastModifiedBy>
  <cp:revision>35</cp:revision>
  <dcterms:created xsi:type="dcterms:W3CDTF">2019-11-27T19:23:47Z</dcterms:created>
  <dcterms:modified xsi:type="dcterms:W3CDTF">2019-12-10T11:03:17Z</dcterms:modified>
</cp:coreProperties>
</file>