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 varScale="1">
        <p:scale>
          <a:sx n="91" d="100"/>
          <a:sy n="91" d="100"/>
        </p:scale>
        <p:origin x="5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5BA34-17A0-4384-A77E-43361154317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527300B-EA3A-4604-97DB-AC2ACBA2B9C8}">
      <dgm:prSet/>
      <dgm:spPr/>
      <dgm:t>
        <a:bodyPr/>
        <a:lstStyle/>
        <a:p>
          <a:endParaRPr lang="en-US" dirty="0"/>
        </a:p>
      </dgm:t>
    </dgm:pt>
    <dgm:pt modelId="{682C211E-503A-43E8-B06B-0E833429A487}" type="parTrans" cxnId="{3EC67611-DED1-4105-A6F7-849E3DC7A39D}">
      <dgm:prSet/>
      <dgm:spPr/>
      <dgm:t>
        <a:bodyPr/>
        <a:lstStyle/>
        <a:p>
          <a:endParaRPr lang="en-US"/>
        </a:p>
      </dgm:t>
    </dgm:pt>
    <dgm:pt modelId="{4D45178C-DC35-4406-ADEE-FC126E669506}" type="sibTrans" cxnId="{3EC67611-DED1-4105-A6F7-849E3DC7A39D}">
      <dgm:prSet/>
      <dgm:spPr/>
      <dgm:t>
        <a:bodyPr/>
        <a:lstStyle/>
        <a:p>
          <a:endParaRPr lang="en-US"/>
        </a:p>
      </dgm:t>
    </dgm:pt>
    <dgm:pt modelId="{64D3060B-2FF0-427D-A9B8-2128D2C34538}">
      <dgm:prSet/>
      <dgm:spPr/>
      <dgm:t>
        <a:bodyPr/>
        <a:lstStyle/>
        <a:p>
          <a:r>
            <a:rPr lang="it-IT"/>
            <a:t>LATIN: dead language</a:t>
          </a:r>
          <a:endParaRPr lang="en-US"/>
        </a:p>
      </dgm:t>
    </dgm:pt>
    <dgm:pt modelId="{FEB81CC9-27EC-45BE-801C-F8E4EB51723D}" type="parTrans" cxnId="{4B1C7149-57F3-436A-8D4D-DBF83B938392}">
      <dgm:prSet/>
      <dgm:spPr/>
      <dgm:t>
        <a:bodyPr/>
        <a:lstStyle/>
        <a:p>
          <a:endParaRPr lang="en-US"/>
        </a:p>
      </dgm:t>
    </dgm:pt>
    <dgm:pt modelId="{CA21184E-79CD-43C5-B732-53802EE4B2F7}" type="sibTrans" cxnId="{4B1C7149-57F3-436A-8D4D-DBF83B938392}">
      <dgm:prSet/>
      <dgm:spPr/>
      <dgm:t>
        <a:bodyPr/>
        <a:lstStyle/>
        <a:p>
          <a:endParaRPr lang="en-US"/>
        </a:p>
      </dgm:t>
    </dgm:pt>
    <dgm:pt modelId="{4F361741-9F0B-4E4F-8599-1201DDBC9F4D}">
      <dgm:prSet/>
      <dgm:spPr/>
      <dgm:t>
        <a:bodyPr/>
        <a:lstStyle/>
        <a:p>
          <a:r>
            <a:rPr lang="it-IT" dirty="0" err="1"/>
            <a:t>Italian</a:t>
          </a:r>
          <a:r>
            <a:rPr lang="it-IT" dirty="0"/>
            <a:t>, French, Spanish, </a:t>
          </a:r>
          <a:r>
            <a:rPr lang="it-IT" dirty="0" err="1"/>
            <a:t>Portuguese</a:t>
          </a:r>
          <a:r>
            <a:rPr lang="it-IT" dirty="0"/>
            <a:t>…</a:t>
          </a:r>
          <a:endParaRPr lang="en-US" dirty="0"/>
        </a:p>
      </dgm:t>
    </dgm:pt>
    <dgm:pt modelId="{8ACA76F2-6C4E-4D18-B4D7-945DEF7FE716}" type="parTrans" cxnId="{772C607C-78B3-4254-9E47-CFE7E1B2F3E6}">
      <dgm:prSet/>
      <dgm:spPr/>
      <dgm:t>
        <a:bodyPr/>
        <a:lstStyle/>
        <a:p>
          <a:endParaRPr lang="en-US"/>
        </a:p>
      </dgm:t>
    </dgm:pt>
    <dgm:pt modelId="{88774828-E647-464A-B028-93839EDD5D21}" type="sibTrans" cxnId="{772C607C-78B3-4254-9E47-CFE7E1B2F3E6}">
      <dgm:prSet/>
      <dgm:spPr/>
      <dgm:t>
        <a:bodyPr/>
        <a:lstStyle/>
        <a:p>
          <a:endParaRPr lang="en-US"/>
        </a:p>
      </dgm:t>
    </dgm:pt>
    <dgm:pt modelId="{EB364C6E-C418-4CBB-A90B-C7A5FBED1EA9}" type="pres">
      <dgm:prSet presAssocID="{1EA5BA34-17A0-4384-A77E-43361154317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3F2D3C-29C4-4B03-AACF-0A7B09B72F92}" type="pres">
      <dgm:prSet presAssocID="{8527300B-EA3A-4604-97DB-AC2ACBA2B9C8}" presName="compNode" presStyleCnt="0"/>
      <dgm:spPr/>
    </dgm:pt>
    <dgm:pt modelId="{BA54DD4F-3907-4D42-8306-2AD8052238E9}" type="pres">
      <dgm:prSet presAssocID="{8527300B-EA3A-4604-97DB-AC2ACBA2B9C8}" presName="bgRect" presStyleLbl="bgShp" presStyleIdx="0" presStyleCnt="3"/>
      <dgm:spPr/>
    </dgm:pt>
    <dgm:pt modelId="{06255D24-5A73-42D7-AF18-25CBC284E364}" type="pres">
      <dgm:prSet presAssocID="{8527300B-EA3A-4604-97DB-AC2ACBA2B9C8}" presName="iconRect" presStyleLbl="node1" presStyleIdx="0" presStyleCnt="3"/>
      <dgm:spPr>
        <a:ln>
          <a:noFill/>
        </a:ln>
      </dgm:spPr>
    </dgm:pt>
    <dgm:pt modelId="{433F4048-2FB2-4F15-B6DD-3C818BBFB6AE}" type="pres">
      <dgm:prSet presAssocID="{8527300B-EA3A-4604-97DB-AC2ACBA2B9C8}" presName="spaceRect" presStyleCnt="0"/>
      <dgm:spPr/>
    </dgm:pt>
    <dgm:pt modelId="{72A07570-8F3A-4373-9FF7-11742912A8E5}" type="pres">
      <dgm:prSet presAssocID="{8527300B-EA3A-4604-97DB-AC2ACBA2B9C8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8715EA3-D6FC-493F-A4CF-82146F28F9BA}" type="pres">
      <dgm:prSet presAssocID="{4D45178C-DC35-4406-ADEE-FC126E669506}" presName="sibTrans" presStyleCnt="0"/>
      <dgm:spPr/>
    </dgm:pt>
    <dgm:pt modelId="{FC7B64FA-E26D-4F42-A0FB-7352541402AC}" type="pres">
      <dgm:prSet presAssocID="{64D3060B-2FF0-427D-A9B8-2128D2C34538}" presName="compNode" presStyleCnt="0"/>
      <dgm:spPr/>
    </dgm:pt>
    <dgm:pt modelId="{D903C4D3-AEAE-45AE-8E81-B930A7786E77}" type="pres">
      <dgm:prSet presAssocID="{64D3060B-2FF0-427D-A9B8-2128D2C34538}" presName="bgRect" presStyleLbl="bgShp" presStyleIdx="1" presStyleCnt="3"/>
      <dgm:spPr/>
    </dgm:pt>
    <dgm:pt modelId="{F39D9881-8897-410A-BE66-39E1A3E6636C}" type="pres">
      <dgm:prSet presAssocID="{64D3060B-2FF0-427D-A9B8-2128D2C34538}" presName="iconRect" presStyleLbl="node1" presStyleIdx="1" presStyleCnt="3"/>
      <dgm:spPr>
        <a:ln>
          <a:noFill/>
        </a:ln>
      </dgm:spPr>
    </dgm:pt>
    <dgm:pt modelId="{33AAEE89-C031-4567-BF60-1BCD57FA72A2}" type="pres">
      <dgm:prSet presAssocID="{64D3060B-2FF0-427D-A9B8-2128D2C34538}" presName="spaceRect" presStyleCnt="0"/>
      <dgm:spPr/>
    </dgm:pt>
    <dgm:pt modelId="{CE12DD5A-B372-428C-969E-D83E6DEF91FB}" type="pres">
      <dgm:prSet presAssocID="{64D3060B-2FF0-427D-A9B8-2128D2C3453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0ECA027-88B9-4DD6-9E32-7FC0B85D221E}" type="pres">
      <dgm:prSet presAssocID="{CA21184E-79CD-43C5-B732-53802EE4B2F7}" presName="sibTrans" presStyleCnt="0"/>
      <dgm:spPr/>
    </dgm:pt>
    <dgm:pt modelId="{9171940D-4C21-43AF-AB63-C987C622C724}" type="pres">
      <dgm:prSet presAssocID="{4F361741-9F0B-4E4F-8599-1201DDBC9F4D}" presName="compNode" presStyleCnt="0"/>
      <dgm:spPr/>
    </dgm:pt>
    <dgm:pt modelId="{8F5CF652-3882-444E-963A-ADAE7B9B5774}" type="pres">
      <dgm:prSet presAssocID="{4F361741-9F0B-4E4F-8599-1201DDBC9F4D}" presName="bgRect" presStyleLbl="bgShp" presStyleIdx="2" presStyleCnt="3"/>
      <dgm:spPr/>
    </dgm:pt>
    <dgm:pt modelId="{4771BAF5-6B01-4EB0-8B84-548CC7E1E609}" type="pres">
      <dgm:prSet presAssocID="{4F361741-9F0B-4E4F-8599-1201DDBC9F4D}" presName="iconRect" presStyleLbl="node1" presStyleIdx="2" presStyleCnt="3"/>
      <dgm:spPr>
        <a:ln>
          <a:noFill/>
        </a:ln>
      </dgm:spPr>
    </dgm:pt>
    <dgm:pt modelId="{8C29183B-B362-4B20-9490-51097C63EE64}" type="pres">
      <dgm:prSet presAssocID="{4F361741-9F0B-4E4F-8599-1201DDBC9F4D}" presName="spaceRect" presStyleCnt="0"/>
      <dgm:spPr/>
    </dgm:pt>
    <dgm:pt modelId="{BD4E5D57-28E6-4747-9604-333C6B436BFB}" type="pres">
      <dgm:prSet presAssocID="{4F361741-9F0B-4E4F-8599-1201DDBC9F4D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C7149-57F3-436A-8D4D-DBF83B938392}" srcId="{1EA5BA34-17A0-4384-A77E-433611543174}" destId="{64D3060B-2FF0-427D-A9B8-2128D2C34538}" srcOrd="1" destOrd="0" parTransId="{FEB81CC9-27EC-45BE-801C-F8E4EB51723D}" sibTransId="{CA21184E-79CD-43C5-B732-53802EE4B2F7}"/>
    <dgm:cxn modelId="{772C607C-78B3-4254-9E47-CFE7E1B2F3E6}" srcId="{1EA5BA34-17A0-4384-A77E-433611543174}" destId="{4F361741-9F0B-4E4F-8599-1201DDBC9F4D}" srcOrd="2" destOrd="0" parTransId="{8ACA76F2-6C4E-4D18-B4D7-945DEF7FE716}" sibTransId="{88774828-E647-464A-B028-93839EDD5D21}"/>
    <dgm:cxn modelId="{D536A0EB-56F7-4251-91DD-EB81E7E01E1B}" type="presOf" srcId="{1EA5BA34-17A0-4384-A77E-433611543174}" destId="{EB364C6E-C418-4CBB-A90B-C7A5FBED1EA9}" srcOrd="0" destOrd="0" presId="urn:microsoft.com/office/officeart/2018/2/layout/IconVerticalSolidList"/>
    <dgm:cxn modelId="{CBB19474-3AE5-4A8F-B5CE-8A9B4CDFAADA}" type="presOf" srcId="{8527300B-EA3A-4604-97DB-AC2ACBA2B9C8}" destId="{72A07570-8F3A-4373-9FF7-11742912A8E5}" srcOrd="0" destOrd="0" presId="urn:microsoft.com/office/officeart/2018/2/layout/IconVerticalSolidList"/>
    <dgm:cxn modelId="{FD064002-60B4-4B84-B179-B5380E2552ED}" type="presOf" srcId="{64D3060B-2FF0-427D-A9B8-2128D2C34538}" destId="{CE12DD5A-B372-428C-969E-D83E6DEF91FB}" srcOrd="0" destOrd="0" presId="urn:microsoft.com/office/officeart/2018/2/layout/IconVerticalSolidList"/>
    <dgm:cxn modelId="{D954D88F-700B-4587-BC4E-460DBC3CD75E}" type="presOf" srcId="{4F361741-9F0B-4E4F-8599-1201DDBC9F4D}" destId="{BD4E5D57-28E6-4747-9604-333C6B436BFB}" srcOrd="0" destOrd="0" presId="urn:microsoft.com/office/officeart/2018/2/layout/IconVerticalSolidList"/>
    <dgm:cxn modelId="{3EC67611-DED1-4105-A6F7-849E3DC7A39D}" srcId="{1EA5BA34-17A0-4384-A77E-433611543174}" destId="{8527300B-EA3A-4604-97DB-AC2ACBA2B9C8}" srcOrd="0" destOrd="0" parTransId="{682C211E-503A-43E8-B06B-0E833429A487}" sibTransId="{4D45178C-DC35-4406-ADEE-FC126E669506}"/>
    <dgm:cxn modelId="{4ECEE044-DE18-4FF3-8BC8-6F6DC2FF658B}" type="presParOf" srcId="{EB364C6E-C418-4CBB-A90B-C7A5FBED1EA9}" destId="{213F2D3C-29C4-4B03-AACF-0A7B09B72F92}" srcOrd="0" destOrd="0" presId="urn:microsoft.com/office/officeart/2018/2/layout/IconVerticalSolidList"/>
    <dgm:cxn modelId="{490804C0-3420-464A-81AA-2663CEC1000B}" type="presParOf" srcId="{213F2D3C-29C4-4B03-AACF-0A7B09B72F92}" destId="{BA54DD4F-3907-4D42-8306-2AD8052238E9}" srcOrd="0" destOrd="0" presId="urn:microsoft.com/office/officeart/2018/2/layout/IconVerticalSolidList"/>
    <dgm:cxn modelId="{4941888F-8D7C-47D9-9577-21B78186DEA7}" type="presParOf" srcId="{213F2D3C-29C4-4B03-AACF-0A7B09B72F92}" destId="{06255D24-5A73-42D7-AF18-25CBC284E364}" srcOrd="1" destOrd="0" presId="urn:microsoft.com/office/officeart/2018/2/layout/IconVerticalSolidList"/>
    <dgm:cxn modelId="{8D79FF42-EAA2-4FD6-9AAC-E9D99FCDA2B1}" type="presParOf" srcId="{213F2D3C-29C4-4B03-AACF-0A7B09B72F92}" destId="{433F4048-2FB2-4F15-B6DD-3C818BBFB6AE}" srcOrd="2" destOrd="0" presId="urn:microsoft.com/office/officeart/2018/2/layout/IconVerticalSolidList"/>
    <dgm:cxn modelId="{6689AA47-D3B7-4A58-813D-245557841CE8}" type="presParOf" srcId="{213F2D3C-29C4-4B03-AACF-0A7B09B72F92}" destId="{72A07570-8F3A-4373-9FF7-11742912A8E5}" srcOrd="3" destOrd="0" presId="urn:microsoft.com/office/officeart/2018/2/layout/IconVerticalSolidList"/>
    <dgm:cxn modelId="{204426AA-0652-4514-A19E-7F8F1588B591}" type="presParOf" srcId="{EB364C6E-C418-4CBB-A90B-C7A5FBED1EA9}" destId="{88715EA3-D6FC-493F-A4CF-82146F28F9BA}" srcOrd="1" destOrd="0" presId="urn:microsoft.com/office/officeart/2018/2/layout/IconVerticalSolidList"/>
    <dgm:cxn modelId="{76CFC94D-C4F1-4CC5-918F-3496AF36850C}" type="presParOf" srcId="{EB364C6E-C418-4CBB-A90B-C7A5FBED1EA9}" destId="{FC7B64FA-E26D-4F42-A0FB-7352541402AC}" srcOrd="2" destOrd="0" presId="urn:microsoft.com/office/officeart/2018/2/layout/IconVerticalSolidList"/>
    <dgm:cxn modelId="{22001091-DCE5-4A57-82CB-8946BB3C7BDF}" type="presParOf" srcId="{FC7B64FA-E26D-4F42-A0FB-7352541402AC}" destId="{D903C4D3-AEAE-45AE-8E81-B930A7786E77}" srcOrd="0" destOrd="0" presId="urn:microsoft.com/office/officeart/2018/2/layout/IconVerticalSolidList"/>
    <dgm:cxn modelId="{A69EE24C-905F-4C17-ABE0-52CF1EA31B39}" type="presParOf" srcId="{FC7B64FA-E26D-4F42-A0FB-7352541402AC}" destId="{F39D9881-8897-410A-BE66-39E1A3E6636C}" srcOrd="1" destOrd="0" presId="urn:microsoft.com/office/officeart/2018/2/layout/IconVerticalSolidList"/>
    <dgm:cxn modelId="{ED5F5B46-F20C-469B-979D-EFBDA5DD773E}" type="presParOf" srcId="{FC7B64FA-E26D-4F42-A0FB-7352541402AC}" destId="{33AAEE89-C031-4567-BF60-1BCD57FA72A2}" srcOrd="2" destOrd="0" presId="urn:microsoft.com/office/officeart/2018/2/layout/IconVerticalSolidList"/>
    <dgm:cxn modelId="{7E567479-6B65-489F-9D40-34BC8456B356}" type="presParOf" srcId="{FC7B64FA-E26D-4F42-A0FB-7352541402AC}" destId="{CE12DD5A-B372-428C-969E-D83E6DEF91FB}" srcOrd="3" destOrd="0" presId="urn:microsoft.com/office/officeart/2018/2/layout/IconVerticalSolidList"/>
    <dgm:cxn modelId="{99165C00-24D6-4D6A-9982-7DC2A8ACE872}" type="presParOf" srcId="{EB364C6E-C418-4CBB-A90B-C7A5FBED1EA9}" destId="{00ECA027-88B9-4DD6-9E32-7FC0B85D221E}" srcOrd="3" destOrd="0" presId="urn:microsoft.com/office/officeart/2018/2/layout/IconVerticalSolidList"/>
    <dgm:cxn modelId="{B0B427AF-CB8C-4085-A421-DB70AEB976A9}" type="presParOf" srcId="{EB364C6E-C418-4CBB-A90B-C7A5FBED1EA9}" destId="{9171940D-4C21-43AF-AB63-C987C622C724}" srcOrd="4" destOrd="0" presId="urn:microsoft.com/office/officeart/2018/2/layout/IconVerticalSolidList"/>
    <dgm:cxn modelId="{8502429F-8E88-408F-A1CE-7ED1DA77A799}" type="presParOf" srcId="{9171940D-4C21-43AF-AB63-C987C622C724}" destId="{8F5CF652-3882-444E-963A-ADAE7B9B5774}" srcOrd="0" destOrd="0" presId="urn:microsoft.com/office/officeart/2018/2/layout/IconVerticalSolidList"/>
    <dgm:cxn modelId="{316D3EF9-6A0E-4E41-BFE0-AB6725846F2F}" type="presParOf" srcId="{9171940D-4C21-43AF-AB63-C987C622C724}" destId="{4771BAF5-6B01-4EB0-8B84-548CC7E1E609}" srcOrd="1" destOrd="0" presId="urn:microsoft.com/office/officeart/2018/2/layout/IconVerticalSolidList"/>
    <dgm:cxn modelId="{C0C623CF-D293-4985-B662-E2E294A8A614}" type="presParOf" srcId="{9171940D-4C21-43AF-AB63-C987C622C724}" destId="{8C29183B-B362-4B20-9490-51097C63EE64}" srcOrd="2" destOrd="0" presId="urn:microsoft.com/office/officeart/2018/2/layout/IconVerticalSolidList"/>
    <dgm:cxn modelId="{F0DCFA8D-5F0B-446D-9681-A152F4E72688}" type="presParOf" srcId="{9171940D-4C21-43AF-AB63-C987C622C724}" destId="{BD4E5D57-28E6-4747-9604-333C6B436B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4DD4F-3907-4D42-8306-2AD8052238E9}">
      <dsp:nvSpPr>
        <dsp:cNvPr id="0" name=""/>
        <dsp:cNvSpPr/>
      </dsp:nvSpPr>
      <dsp:spPr>
        <a:xfrm>
          <a:off x="0" y="631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55D24-5A73-42D7-AF18-25CBC284E364}">
      <dsp:nvSpPr>
        <dsp:cNvPr id="0" name=""/>
        <dsp:cNvSpPr/>
      </dsp:nvSpPr>
      <dsp:spPr>
        <a:xfrm>
          <a:off x="446811" y="332970"/>
          <a:ext cx="812384" cy="8123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07570-8F3A-4373-9FF7-11742912A8E5}">
      <dsp:nvSpPr>
        <dsp:cNvPr id="0" name=""/>
        <dsp:cNvSpPr/>
      </dsp:nvSpPr>
      <dsp:spPr>
        <a:xfrm>
          <a:off x="1706007" y="631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1706007" y="631"/>
        <a:ext cx="4035526" cy="1477063"/>
      </dsp:txXfrm>
    </dsp:sp>
    <dsp:sp modelId="{D903C4D3-AEAE-45AE-8E81-B930A7786E77}">
      <dsp:nvSpPr>
        <dsp:cNvPr id="0" name=""/>
        <dsp:cNvSpPr/>
      </dsp:nvSpPr>
      <dsp:spPr>
        <a:xfrm>
          <a:off x="0" y="1846959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D9881-8897-410A-BE66-39E1A3E6636C}">
      <dsp:nvSpPr>
        <dsp:cNvPr id="0" name=""/>
        <dsp:cNvSpPr/>
      </dsp:nvSpPr>
      <dsp:spPr>
        <a:xfrm>
          <a:off x="446811" y="2179299"/>
          <a:ext cx="812384" cy="8123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2DD5A-B372-428C-969E-D83E6DEF91FB}">
      <dsp:nvSpPr>
        <dsp:cNvPr id="0" name=""/>
        <dsp:cNvSpPr/>
      </dsp:nvSpPr>
      <dsp:spPr>
        <a:xfrm>
          <a:off x="1706007" y="1846959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/>
            <a:t>LATIN: dead language</a:t>
          </a:r>
          <a:endParaRPr lang="en-US" sz="2500" kern="1200"/>
        </a:p>
      </dsp:txBody>
      <dsp:txXfrm>
        <a:off x="1706007" y="1846959"/>
        <a:ext cx="4035526" cy="1477063"/>
      </dsp:txXfrm>
    </dsp:sp>
    <dsp:sp modelId="{8F5CF652-3882-444E-963A-ADAE7B9B5774}">
      <dsp:nvSpPr>
        <dsp:cNvPr id="0" name=""/>
        <dsp:cNvSpPr/>
      </dsp:nvSpPr>
      <dsp:spPr>
        <a:xfrm>
          <a:off x="0" y="3693288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1BAF5-6B01-4EB0-8B84-548CC7E1E609}">
      <dsp:nvSpPr>
        <dsp:cNvPr id="0" name=""/>
        <dsp:cNvSpPr/>
      </dsp:nvSpPr>
      <dsp:spPr>
        <a:xfrm>
          <a:off x="446811" y="4025627"/>
          <a:ext cx="812384" cy="8123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E5D57-28E6-4747-9604-333C6B436BFB}">
      <dsp:nvSpPr>
        <dsp:cNvPr id="0" name=""/>
        <dsp:cNvSpPr/>
      </dsp:nvSpPr>
      <dsp:spPr>
        <a:xfrm>
          <a:off x="1706007" y="3693288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err="1"/>
            <a:t>Italian</a:t>
          </a:r>
          <a:r>
            <a:rPr lang="it-IT" sz="2500" kern="1200" dirty="0"/>
            <a:t>, French, Spanish, </a:t>
          </a:r>
          <a:r>
            <a:rPr lang="it-IT" sz="2500" kern="1200" dirty="0" err="1"/>
            <a:t>Portuguese</a:t>
          </a:r>
          <a:r>
            <a:rPr lang="it-IT" sz="2500" kern="1200" dirty="0"/>
            <a:t>…</a:t>
          </a:r>
          <a:endParaRPr lang="en-US" sz="2500" kern="1200" dirty="0"/>
        </a:p>
      </dsp:txBody>
      <dsp:txXfrm>
        <a:off x="1706007" y="3693288"/>
        <a:ext cx="4035526" cy="1477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5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6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4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6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4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5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0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8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3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0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FFEC1-D121-534E-AB30-619744401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709" y="4050264"/>
            <a:ext cx="5700416" cy="1412858"/>
          </a:xfrm>
        </p:spPr>
        <p:txBody>
          <a:bodyPr>
            <a:normAutofit fontScale="90000"/>
          </a:bodyPr>
          <a:lstStyle/>
          <a:p>
            <a:r>
              <a:rPr lang="it-IT" sz="3700" b="1">
                <a:latin typeface="American Typewriter Semibold" panose="02090604020004020304" pitchFamily="18" charset="77"/>
              </a:rPr>
              <a:t>LATIN AND ENGLISH: TWO TWIN LANGUAGES?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50B400-3882-6D4F-9C48-9E57D7619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4883"/>
          <a:stretch/>
        </p:blipFill>
        <p:spPr>
          <a:xfrm>
            <a:off x="6080591" y="-2008"/>
            <a:ext cx="4787317" cy="3415082"/>
          </a:xfrm>
          <a:custGeom>
            <a:avLst/>
            <a:gdLst>
              <a:gd name="connsiteX0" fmla="*/ 211873 w 4411344"/>
              <a:gd name="connsiteY0" fmla="*/ 0 h 3146878"/>
              <a:gd name="connsiteX1" fmla="*/ 4199471 w 4411344"/>
              <a:gd name="connsiteY1" fmla="*/ 0 h 3146878"/>
              <a:gd name="connsiteX2" fmla="*/ 4205314 w 4411344"/>
              <a:gd name="connsiteY2" fmla="*/ 11242 h 3146878"/>
              <a:gd name="connsiteX3" fmla="*/ 4411344 w 4411344"/>
              <a:gd name="connsiteY3" fmla="*/ 943304 h 3146878"/>
              <a:gd name="connsiteX4" fmla="*/ 2431189 w 4411344"/>
              <a:gd name="connsiteY4" fmla="*/ 3137588 h 3146878"/>
              <a:gd name="connsiteX5" fmla="*/ 2247220 w 4411344"/>
              <a:gd name="connsiteY5" fmla="*/ 3146878 h 3146878"/>
              <a:gd name="connsiteX6" fmla="*/ 2164124 w 4411344"/>
              <a:gd name="connsiteY6" fmla="*/ 3146878 h 3146878"/>
              <a:gd name="connsiteX7" fmla="*/ 1980155 w 4411344"/>
              <a:gd name="connsiteY7" fmla="*/ 3137588 h 3146878"/>
              <a:gd name="connsiteX8" fmla="*/ 0 w 4411344"/>
              <a:gd name="connsiteY8" fmla="*/ 943304 h 3146878"/>
              <a:gd name="connsiteX9" fmla="*/ 206030 w 4411344"/>
              <a:gd name="connsiteY9" fmla="*/ 11242 h 31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9D9E74-5517-5E45-8D50-6970B8C116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8" r="3" b="3"/>
          <a:stretch/>
        </p:blipFill>
        <p:spPr>
          <a:xfrm>
            <a:off x="-2334" y="10"/>
            <a:ext cx="5441859" cy="565493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DEA941-B29B-9C4F-ABC6-15E740B9D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7"/>
    </mc:Choice>
    <mc:Fallback xmlns="">
      <p:transition spd="slow" advTm="9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99314-861C-A149-97F7-54F50940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FFFF"/>
                </a:solidFill>
                <a:latin typeface="American Typewriter Semibold" panose="02090604020004020304" pitchFamily="18" charset="77"/>
              </a:rPr>
              <a:t>Time line</a:t>
            </a: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187093C-9233-4393-BF94-D0E97DA08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97562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reccia destra 3">
            <a:extLst>
              <a:ext uri="{FF2B5EF4-FFF2-40B4-BE49-F238E27FC236}">
                <a16:creationId xmlns:a16="http://schemas.microsoft.com/office/drawing/2014/main" id="{550E87DD-7DA7-A640-AAB8-07218ADEBB07}"/>
              </a:ext>
            </a:extLst>
          </p:cNvPr>
          <p:cNvSpPr/>
          <p:nvPr/>
        </p:nvSpPr>
        <p:spPr>
          <a:xfrm>
            <a:off x="7037196" y="893197"/>
            <a:ext cx="3572189" cy="13693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55BC ROMAN INVASION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213ED01-AF08-0C47-931E-570FDB55E396}"/>
              </a:ext>
            </a:extLst>
          </p:cNvPr>
          <p:cNvCxnSpPr/>
          <p:nvPr/>
        </p:nvCxnSpPr>
        <p:spPr>
          <a:xfrm>
            <a:off x="8206154" y="2039815"/>
            <a:ext cx="0" cy="890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4D5429E-3D8E-6941-8A0D-158B68907929}"/>
              </a:ext>
            </a:extLst>
          </p:cNvPr>
          <p:cNvCxnSpPr/>
          <p:nvPr/>
        </p:nvCxnSpPr>
        <p:spPr>
          <a:xfrm>
            <a:off x="8206154" y="3938953"/>
            <a:ext cx="0" cy="890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251EB-D316-924B-887B-662464867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1126"/>
    </mc:Choice>
    <mc:Fallback xmlns="">
      <p:transition spd="slow" advTm="10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178BC-2E38-8345-9109-3EE038D4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American Typewriter Semibold" panose="02090604020004020304" pitchFamily="18" charset="77"/>
              </a:rPr>
              <a:t>Time 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167D46-B907-044E-8F41-F1D1CA0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78652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it-IT" sz="3200" dirty="0" err="1"/>
              <a:t>Germanic</a:t>
            </a:r>
            <a:r>
              <a:rPr lang="it-IT" sz="3200" dirty="0"/>
              <a:t> </a:t>
            </a:r>
            <a:r>
              <a:rPr lang="it-IT" sz="3200" dirty="0" err="1"/>
              <a:t>integration</a:t>
            </a:r>
            <a:r>
              <a:rPr lang="it-IT" sz="3200" dirty="0"/>
              <a:t> (</a:t>
            </a:r>
            <a:r>
              <a:rPr lang="it-IT" sz="3200" dirty="0" err="1"/>
              <a:t>Old</a:t>
            </a:r>
            <a:r>
              <a:rPr lang="it-IT" sz="3200" dirty="0"/>
              <a:t> English, Anglo-</a:t>
            </a:r>
            <a:r>
              <a:rPr lang="it-IT" sz="3200" dirty="0" err="1"/>
              <a:t>Saxon</a:t>
            </a:r>
            <a:r>
              <a:rPr lang="it-IT" sz="3200" dirty="0"/>
              <a:t>)</a:t>
            </a:r>
          </a:p>
          <a:p>
            <a:pPr marL="0" indent="0">
              <a:buNone/>
            </a:pPr>
            <a:r>
              <a:rPr lang="it-IT" sz="3200" dirty="0"/>
              <a:t>Some </a:t>
            </a:r>
            <a:r>
              <a:rPr lang="it-IT" sz="3200" dirty="0" err="1"/>
              <a:t>Germanic</a:t>
            </a:r>
            <a:r>
              <a:rPr lang="it-IT" sz="3200" dirty="0"/>
              <a:t> </a:t>
            </a:r>
            <a:r>
              <a:rPr lang="it-IT" sz="3200" dirty="0" err="1"/>
              <a:t>words</a:t>
            </a:r>
            <a:r>
              <a:rPr lang="it-IT" sz="3200" dirty="0"/>
              <a:t>:</a:t>
            </a:r>
          </a:p>
          <a:p>
            <a:endParaRPr lang="it-IT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DEC982AA-DF6C-994C-BE38-95BA7D4F4FE9}"/>
              </a:ext>
            </a:extLst>
          </p:cNvPr>
          <p:cNvSpPr/>
          <p:nvPr/>
        </p:nvSpPr>
        <p:spPr>
          <a:xfrm>
            <a:off x="3414590" y="881835"/>
            <a:ext cx="5087815" cy="91179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450 AD/5 TH CENTURY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22D6806-771D-7246-87A4-A41CDB577F7A}"/>
              </a:ext>
            </a:extLst>
          </p:cNvPr>
          <p:cNvSpPr/>
          <p:nvPr/>
        </p:nvSpPr>
        <p:spPr>
          <a:xfrm>
            <a:off x="4741984" y="3616569"/>
            <a:ext cx="2708031" cy="263183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bg1"/>
                </a:solidFill>
              </a:rPr>
              <a:t>Above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again</a:t>
            </a:r>
            <a:r>
              <a:rPr lang="it-IT" sz="2000" dirty="0">
                <a:solidFill>
                  <a:schemeClr val="bg1"/>
                </a:solidFill>
              </a:rPr>
              <a:t>, and, </a:t>
            </a:r>
            <a:r>
              <a:rPr lang="it-IT" sz="2000" dirty="0" err="1">
                <a:solidFill>
                  <a:schemeClr val="bg1"/>
                </a:solidFill>
              </a:rPr>
              <a:t>apple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bad</a:t>
            </a:r>
            <a:r>
              <a:rPr lang="it-IT" sz="2000" dirty="0">
                <a:solidFill>
                  <a:schemeClr val="bg1"/>
                </a:solidFill>
              </a:rPr>
              <a:t>, cake, </a:t>
            </a:r>
            <a:r>
              <a:rPr lang="it-IT" sz="2000" dirty="0" err="1">
                <a:solidFill>
                  <a:schemeClr val="bg1"/>
                </a:solidFill>
              </a:rPr>
              <a:t>eat</a:t>
            </a:r>
            <a:r>
              <a:rPr lang="it-IT" sz="2000" dirty="0">
                <a:solidFill>
                  <a:schemeClr val="bg1"/>
                </a:solidFill>
              </a:rPr>
              <a:t>, drink, </a:t>
            </a:r>
            <a:r>
              <a:rPr lang="it-IT" sz="2000" dirty="0" err="1">
                <a:solidFill>
                  <a:schemeClr val="bg1"/>
                </a:solidFill>
              </a:rPr>
              <a:t>eye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arm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feet</a:t>
            </a:r>
            <a:r>
              <a:rPr lang="it-IT" sz="2000" dirty="0">
                <a:solidFill>
                  <a:schemeClr val="bg1"/>
                </a:solidFill>
              </a:rPr>
              <a:t>, boy, girl, </a:t>
            </a:r>
            <a:r>
              <a:rPr lang="it-IT" sz="2000" dirty="0" err="1">
                <a:solidFill>
                  <a:schemeClr val="bg1"/>
                </a:solidFill>
              </a:rPr>
              <a:t>house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hand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bread</a:t>
            </a:r>
            <a:r>
              <a:rPr lang="it-IT" sz="2000" dirty="0">
                <a:solidFill>
                  <a:schemeClr val="bg1"/>
                </a:solidFill>
              </a:rPr>
              <a:t>…</a:t>
            </a:r>
          </a:p>
          <a:p>
            <a:pPr algn="ctr"/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9CB762-6B3E-6843-9A8D-13C17E724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55"/>
    </mc:Choice>
    <mc:Fallback xmlns="">
      <p:transition spd="slow" advTm="8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01DE1-7E91-CD4E-A5EE-BE922DAF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1" y="229740"/>
            <a:ext cx="10131425" cy="1456267"/>
          </a:xfrm>
        </p:spPr>
        <p:txBody>
          <a:bodyPr/>
          <a:lstStyle/>
          <a:p>
            <a:r>
              <a:rPr lang="it-IT" b="1" dirty="0">
                <a:latin typeface="American Typewriter Semibold" panose="02090604020004020304" pitchFamily="18" charset="77"/>
              </a:rPr>
              <a:t>Some </a:t>
            </a:r>
            <a:r>
              <a:rPr lang="it-IT" b="1" dirty="0" err="1">
                <a:latin typeface="American Typewriter Semibold" panose="02090604020004020304" pitchFamily="18" charset="77"/>
              </a:rPr>
              <a:t>examples</a:t>
            </a:r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35F43D-57B5-6344-8971-F73817A2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869" y="1257753"/>
            <a:ext cx="6905296" cy="551765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Human: «</a:t>
            </a:r>
            <a:r>
              <a:rPr lang="it-IT" dirty="0" err="1"/>
              <a:t>humanus</a:t>
            </a:r>
            <a:r>
              <a:rPr lang="it-IT" dirty="0"/>
              <a:t>»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concerning</a:t>
            </a:r>
            <a:r>
              <a:rPr lang="it-IT" dirty="0"/>
              <a:t> man </a:t>
            </a:r>
            <a:r>
              <a:rPr lang="it-IT" dirty="0" err="1"/>
              <a:t>opposed</a:t>
            </a:r>
            <a:r>
              <a:rPr lang="it-IT" dirty="0"/>
              <a:t> to </a:t>
            </a:r>
            <a:r>
              <a:rPr lang="it-IT" dirty="0" err="1"/>
              <a:t>concerning</a:t>
            </a:r>
            <a:r>
              <a:rPr lang="it-IT" dirty="0"/>
              <a:t> </a:t>
            </a:r>
            <a:r>
              <a:rPr lang="it-IT" dirty="0" err="1"/>
              <a:t>Gods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animal</a:t>
            </a:r>
            <a:r>
              <a:rPr lang="it-IT" dirty="0"/>
              <a:t>: «animale» </a:t>
            </a:r>
            <a:r>
              <a:rPr lang="it-IT" dirty="0" err="1"/>
              <a:t>meaning</a:t>
            </a:r>
            <a:r>
              <a:rPr lang="it-IT" dirty="0"/>
              <a:t> living </a:t>
            </a:r>
            <a:r>
              <a:rPr lang="it-IT" dirty="0" err="1"/>
              <a:t>breathing</a:t>
            </a:r>
            <a:r>
              <a:rPr lang="it-IT" dirty="0"/>
              <a:t> </a:t>
            </a:r>
            <a:r>
              <a:rPr lang="it-IT" dirty="0" err="1"/>
              <a:t>thing</a:t>
            </a:r>
            <a:r>
              <a:rPr lang="it-IT" dirty="0"/>
              <a:t>;</a:t>
            </a:r>
          </a:p>
          <a:p>
            <a:r>
              <a:rPr lang="it-IT" dirty="0" err="1"/>
              <a:t>Dental</a:t>
            </a:r>
            <a:r>
              <a:rPr lang="it-IT" dirty="0"/>
              <a:t>: «</a:t>
            </a:r>
            <a:r>
              <a:rPr lang="it-IT" dirty="0" err="1"/>
              <a:t>dens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tooth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decimal</a:t>
            </a:r>
            <a:r>
              <a:rPr lang="it-IT" dirty="0"/>
              <a:t>:»</a:t>
            </a:r>
            <a:r>
              <a:rPr lang="it-IT" dirty="0" err="1"/>
              <a:t>decimus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tenth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: «</a:t>
            </a:r>
            <a:r>
              <a:rPr lang="it-IT" dirty="0" err="1"/>
              <a:t>digitus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finger, </a:t>
            </a:r>
            <a:r>
              <a:rPr lang="it-IT" dirty="0" err="1"/>
              <a:t>toe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factory</a:t>
            </a:r>
            <a:r>
              <a:rPr lang="it-IT" dirty="0"/>
              <a:t>:»</a:t>
            </a:r>
            <a:r>
              <a:rPr lang="it-IT" dirty="0" err="1"/>
              <a:t>factor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doer</a:t>
            </a:r>
            <a:r>
              <a:rPr lang="it-IT" dirty="0"/>
              <a:t>, maker;</a:t>
            </a:r>
          </a:p>
          <a:p>
            <a:r>
              <a:rPr lang="it-IT" dirty="0"/>
              <a:t> </a:t>
            </a:r>
            <a:r>
              <a:rPr lang="it-IT" dirty="0" err="1"/>
              <a:t>library</a:t>
            </a:r>
            <a:r>
              <a:rPr lang="it-IT" dirty="0"/>
              <a:t>: «</a:t>
            </a:r>
            <a:r>
              <a:rPr lang="it-IT" dirty="0" err="1"/>
              <a:t>liber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book, </a:t>
            </a:r>
            <a:r>
              <a:rPr lang="it-IT" dirty="0" err="1"/>
              <a:t>paper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manual</a:t>
            </a:r>
            <a:r>
              <a:rPr lang="it-IT" dirty="0"/>
              <a:t>: «</a:t>
            </a:r>
            <a:r>
              <a:rPr lang="it-IT" dirty="0" err="1"/>
              <a:t>manualis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belonging</a:t>
            </a:r>
            <a:r>
              <a:rPr lang="it-IT" dirty="0"/>
              <a:t> to  the </a:t>
            </a:r>
            <a:r>
              <a:rPr lang="it-IT" dirty="0" err="1"/>
              <a:t>hand</a:t>
            </a:r>
            <a:r>
              <a:rPr lang="it-IT" dirty="0"/>
              <a:t>, </a:t>
            </a:r>
            <a:r>
              <a:rPr lang="it-IT" dirty="0" err="1"/>
              <a:t>something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be </a:t>
            </a:r>
            <a:r>
              <a:rPr lang="it-IT" dirty="0" err="1"/>
              <a:t>held</a:t>
            </a:r>
            <a:r>
              <a:rPr lang="it-IT" dirty="0"/>
              <a:t>;</a:t>
            </a:r>
          </a:p>
          <a:p>
            <a:r>
              <a:rPr lang="it-IT" dirty="0"/>
              <a:t> </a:t>
            </a:r>
            <a:r>
              <a:rPr lang="it-IT" dirty="0" err="1"/>
              <a:t>military</a:t>
            </a:r>
            <a:r>
              <a:rPr lang="it-IT" dirty="0"/>
              <a:t>: «</a:t>
            </a:r>
            <a:r>
              <a:rPr lang="it-IT" dirty="0" err="1"/>
              <a:t>miles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soldier</a:t>
            </a:r>
            <a:r>
              <a:rPr lang="it-IT" dirty="0"/>
              <a:t>;</a:t>
            </a:r>
          </a:p>
          <a:p>
            <a:r>
              <a:rPr lang="it-IT" dirty="0"/>
              <a:t> science: «</a:t>
            </a:r>
            <a:r>
              <a:rPr lang="it-IT" dirty="0" err="1"/>
              <a:t>scientia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knowledge</a:t>
            </a:r>
            <a:r>
              <a:rPr lang="it-IT" dirty="0"/>
              <a:t>;</a:t>
            </a:r>
          </a:p>
          <a:p>
            <a:r>
              <a:rPr lang="it-IT" dirty="0"/>
              <a:t> station: «</a:t>
            </a:r>
            <a:r>
              <a:rPr lang="it-IT" dirty="0" err="1"/>
              <a:t>stationem</a:t>
            </a:r>
            <a:r>
              <a:rPr lang="it-IT" dirty="0"/>
              <a:t>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outpost</a:t>
            </a:r>
            <a:r>
              <a:rPr lang="it-IT" dirty="0"/>
              <a:t>, </a:t>
            </a:r>
            <a:r>
              <a:rPr lang="it-IT" dirty="0" err="1"/>
              <a:t>sentinel</a:t>
            </a:r>
            <a:r>
              <a:rPr lang="it-IT" dirty="0"/>
              <a:t>, </a:t>
            </a:r>
            <a:r>
              <a:rPr lang="it-IT" dirty="0" err="1"/>
              <a:t>port</a:t>
            </a:r>
            <a:r>
              <a:rPr lang="it-IT" dirty="0"/>
              <a:t>;</a:t>
            </a:r>
          </a:p>
          <a:p>
            <a:r>
              <a:rPr lang="it-IT" dirty="0" err="1"/>
              <a:t>Lunar</a:t>
            </a:r>
            <a:r>
              <a:rPr lang="it-IT" dirty="0"/>
              <a:t>: «luna»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moon</a:t>
            </a:r>
            <a:r>
              <a:rPr lang="it-IT" dirty="0"/>
              <a:t>;</a:t>
            </a:r>
          </a:p>
          <a:p>
            <a:r>
              <a:rPr lang="it-IT" dirty="0"/>
              <a:t>Solar: «sol»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sun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BA549C0-8BD6-724E-9154-57D83E86D519}"/>
              </a:ext>
            </a:extLst>
          </p:cNvPr>
          <p:cNvSpPr/>
          <p:nvPr/>
        </p:nvSpPr>
        <p:spPr>
          <a:xfrm rot="21421421">
            <a:off x="75127" y="1266500"/>
            <a:ext cx="5386418" cy="3033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bg1"/>
                </a:solidFill>
              </a:rPr>
              <a:t>Latin </a:t>
            </a:r>
            <a:r>
              <a:rPr lang="it-IT" sz="2000" dirty="0" err="1">
                <a:solidFill>
                  <a:schemeClr val="bg1"/>
                </a:solidFill>
              </a:rPr>
              <a:t>became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integrated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language</a:t>
            </a:r>
            <a:r>
              <a:rPr lang="it-IT" sz="2000" dirty="0">
                <a:solidFill>
                  <a:schemeClr val="bg1"/>
                </a:solidFill>
              </a:rPr>
              <a:t> of Great Britain.</a:t>
            </a:r>
          </a:p>
          <a:p>
            <a:r>
              <a:rPr lang="it-IT" sz="2000" dirty="0" err="1">
                <a:solidFill>
                  <a:schemeClr val="bg1"/>
                </a:solidFill>
              </a:rPr>
              <a:t>Words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</a:t>
            </a:r>
            <a:r>
              <a:rPr lang="it-IT" sz="2000" dirty="0">
                <a:solidFill>
                  <a:schemeClr val="bg1"/>
                </a:solidFill>
              </a:rPr>
              <a:t> use </a:t>
            </a:r>
            <a:r>
              <a:rPr lang="it-IT" sz="2000" dirty="0" err="1">
                <a:solidFill>
                  <a:schemeClr val="bg1"/>
                </a:solidFill>
              </a:rPr>
              <a:t>today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were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influenced</a:t>
            </a:r>
            <a:r>
              <a:rPr lang="it-IT" sz="2000" dirty="0">
                <a:solidFill>
                  <a:schemeClr val="bg1"/>
                </a:solidFill>
              </a:rPr>
              <a:t> by Latin.</a:t>
            </a:r>
          </a:p>
          <a:p>
            <a:r>
              <a:rPr lang="it-IT" sz="2000" dirty="0" err="1">
                <a:solidFill>
                  <a:schemeClr val="bg1"/>
                </a:solidFill>
              </a:rPr>
              <a:t>Words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derived</a:t>
            </a:r>
            <a:r>
              <a:rPr lang="it-IT" sz="2000" dirty="0">
                <a:solidFill>
                  <a:schemeClr val="bg1"/>
                </a:solidFill>
              </a:rPr>
              <a:t> from Latin </a:t>
            </a:r>
            <a:r>
              <a:rPr lang="it-IT" sz="2000" dirty="0" err="1">
                <a:solidFill>
                  <a:schemeClr val="bg1"/>
                </a:solidFill>
              </a:rPr>
              <a:t>about</a:t>
            </a:r>
            <a:r>
              <a:rPr lang="it-IT" sz="2000" dirty="0">
                <a:solidFill>
                  <a:schemeClr val="bg1"/>
                </a:solidFill>
              </a:rPr>
              <a:t> 29%.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D3CE03-4BD7-724D-97DB-0636D2109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23"/>
    </mc:Choice>
    <mc:Fallback xmlns="">
      <p:transition spd="slow" advTm="9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D3B070-AC3F-FC42-B103-8D80A1AB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                                </a:t>
            </a:r>
            <a:r>
              <a:rPr lang="it-IT" sz="2800" b="1" dirty="0" err="1">
                <a:latin typeface="American Typewriter Semibold" panose="02090604020004020304" pitchFamily="18" charset="77"/>
              </a:rPr>
              <a:t>Cristianity</a:t>
            </a:r>
            <a:r>
              <a:rPr lang="it-IT" sz="2800" b="1" dirty="0">
                <a:latin typeface="American Typewriter Semibold" panose="02090604020004020304" pitchFamily="18" charset="77"/>
              </a:rPr>
              <a:t> over the country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4862FA-0DC7-794A-9383-7836C8D50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r>
              <a:rPr lang="it-IT" sz="2800" dirty="0" err="1"/>
              <a:t>Greek</a:t>
            </a:r>
            <a:r>
              <a:rPr lang="it-IT" sz="2800" dirty="0"/>
              <a:t> </a:t>
            </a:r>
            <a:r>
              <a:rPr lang="it-IT" sz="2800" dirty="0" err="1"/>
              <a:t>words</a:t>
            </a:r>
            <a:r>
              <a:rPr lang="it-IT" sz="2800" dirty="0"/>
              <a:t> (6%) some </a:t>
            </a:r>
            <a:r>
              <a:rPr lang="it-IT" sz="2800" dirty="0" err="1"/>
              <a:t>examples</a:t>
            </a:r>
            <a:r>
              <a:rPr lang="it-IT" sz="2800" dirty="0"/>
              <a:t>:</a:t>
            </a:r>
          </a:p>
          <a:p>
            <a:pPr marL="0" indent="0">
              <a:buNone/>
            </a:pPr>
            <a:r>
              <a:rPr lang="it-IT" sz="2800" dirty="0"/>
              <a:t>Academic, life, </a:t>
            </a:r>
            <a:r>
              <a:rPr lang="it-IT" sz="2800" dirty="0" err="1"/>
              <a:t>android</a:t>
            </a:r>
            <a:r>
              <a:rPr lang="it-IT" sz="2800" dirty="0"/>
              <a:t>, </a:t>
            </a:r>
            <a:r>
              <a:rPr lang="it-IT" sz="2800" dirty="0" err="1"/>
              <a:t>basic</a:t>
            </a:r>
            <a:r>
              <a:rPr lang="it-IT" sz="2800" dirty="0"/>
              <a:t>, cinema, </a:t>
            </a:r>
            <a:r>
              <a:rPr lang="it-IT" sz="2800" dirty="0" err="1"/>
              <a:t>climate</a:t>
            </a:r>
            <a:r>
              <a:rPr lang="it-IT" sz="2800" dirty="0"/>
              <a:t>, </a:t>
            </a:r>
            <a:r>
              <a:rPr lang="it-IT" sz="2800" dirty="0" err="1"/>
              <a:t>democracy</a:t>
            </a:r>
            <a:r>
              <a:rPr lang="it-IT" sz="2800" dirty="0"/>
              <a:t>, </a:t>
            </a:r>
            <a:r>
              <a:rPr lang="it-IT" sz="2800" dirty="0" err="1"/>
              <a:t>geography</a:t>
            </a:r>
            <a:r>
              <a:rPr lang="it-IT" sz="2800" dirty="0"/>
              <a:t>, </a:t>
            </a:r>
            <a:r>
              <a:rPr lang="it-IT" sz="2800" dirty="0" err="1"/>
              <a:t>philosophy</a:t>
            </a:r>
            <a:r>
              <a:rPr lang="it-IT" sz="2800" dirty="0"/>
              <a:t>, </a:t>
            </a:r>
            <a:r>
              <a:rPr lang="it-IT" sz="2800" dirty="0" err="1"/>
              <a:t>politics</a:t>
            </a:r>
            <a:r>
              <a:rPr lang="it-IT" sz="2800" dirty="0"/>
              <a:t>, </a:t>
            </a:r>
            <a:r>
              <a:rPr lang="it-IT" sz="2800" dirty="0" err="1"/>
              <a:t>technology</a:t>
            </a:r>
            <a:r>
              <a:rPr lang="it-IT" sz="2800" dirty="0"/>
              <a:t>…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375C87BD-BB16-3840-B452-7E455C0DB766}"/>
              </a:ext>
            </a:extLst>
          </p:cNvPr>
          <p:cNvSpPr/>
          <p:nvPr/>
        </p:nvSpPr>
        <p:spPr>
          <a:xfrm>
            <a:off x="486508" y="798471"/>
            <a:ext cx="2836985" cy="107852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6th Century: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795C8C-060E-EF45-BDC9-B79458383457}"/>
              </a:ext>
            </a:extLst>
          </p:cNvPr>
          <p:cNvSpPr/>
          <p:nvPr/>
        </p:nvSpPr>
        <p:spPr>
          <a:xfrm>
            <a:off x="808894" y="2065865"/>
            <a:ext cx="2514599" cy="127325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bg1"/>
                </a:solidFill>
              </a:rPr>
              <a:t>St AUGUSTINE:</a:t>
            </a:r>
          </a:p>
          <a:p>
            <a:r>
              <a:rPr lang="it-IT" sz="2000" dirty="0">
                <a:solidFill>
                  <a:schemeClr val="bg1"/>
                </a:solidFill>
              </a:rPr>
              <a:t>Latin, </a:t>
            </a:r>
            <a:r>
              <a:rPr lang="it-IT" sz="2000" dirty="0" err="1">
                <a:solidFill>
                  <a:schemeClr val="bg1"/>
                </a:solidFill>
              </a:rPr>
              <a:t>Greek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Hebrew</a:t>
            </a:r>
            <a:endParaRPr lang="it-IT" sz="2000" dirty="0">
              <a:solidFill>
                <a:schemeClr val="bg1"/>
              </a:solidFill>
            </a:endParaRPr>
          </a:p>
          <a:p>
            <a:pPr algn="ctr"/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D5E22C3-EC0C-DA43-8AFC-4B3F9F1AAD9E}"/>
              </a:ext>
            </a:extLst>
          </p:cNvPr>
          <p:cNvCxnSpPr/>
          <p:nvPr/>
        </p:nvCxnSpPr>
        <p:spPr>
          <a:xfrm>
            <a:off x="1905000" y="2702494"/>
            <a:ext cx="161193" cy="943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C14511-41FF-9B4B-A11E-A2DFB948A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20"/>
    </mc:Choice>
    <mc:Fallback xmlns="">
      <p:transition spd="slow" advTm="11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0DDA6-B3BA-4443-BDEF-A2B37B88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American Typewriter Semibold" panose="02090604020004020304" pitchFamily="18" charset="77"/>
              </a:rPr>
              <a:t>Viking </a:t>
            </a:r>
            <a:r>
              <a:rPr lang="it-IT" b="1" dirty="0" err="1">
                <a:latin typeface="American Typewriter Semibold" panose="02090604020004020304" pitchFamily="18" charset="77"/>
              </a:rPr>
              <a:t>Invasion</a:t>
            </a:r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3A658C-76C7-9342-BA13-6E77D3F1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it-IT" sz="3600" dirty="0"/>
              <a:t>Scandinavian </a:t>
            </a:r>
            <a:r>
              <a:rPr lang="it-IT" sz="3600" dirty="0" err="1"/>
              <a:t>languages</a:t>
            </a:r>
            <a:r>
              <a:rPr lang="it-IT" sz="3600" dirty="0"/>
              <a:t>, </a:t>
            </a:r>
            <a:r>
              <a:rPr lang="it-IT" sz="3600" dirty="0" err="1"/>
              <a:t>Old</a:t>
            </a:r>
            <a:r>
              <a:rPr lang="it-IT" sz="3600" dirty="0"/>
              <a:t> </a:t>
            </a:r>
            <a:r>
              <a:rPr lang="it-IT" sz="3600" dirty="0" err="1"/>
              <a:t>Norse</a:t>
            </a:r>
            <a:r>
              <a:rPr lang="it-IT" sz="3600" dirty="0"/>
              <a:t> </a:t>
            </a:r>
          </a:p>
          <a:p>
            <a:pPr marL="0" indent="0">
              <a:buNone/>
            </a:pPr>
            <a:r>
              <a:rPr lang="it-IT" sz="3600" dirty="0" err="1"/>
              <a:t>Words</a:t>
            </a:r>
            <a:r>
              <a:rPr lang="it-IT" sz="3600" dirty="0"/>
              <a:t> </a:t>
            </a:r>
            <a:r>
              <a:rPr lang="it-IT" sz="3600" dirty="0" err="1"/>
              <a:t>included</a:t>
            </a:r>
            <a:r>
              <a:rPr lang="it-IT" sz="3600" dirty="0"/>
              <a:t> in the </a:t>
            </a:r>
            <a:r>
              <a:rPr lang="it-IT" sz="3600" dirty="0" err="1"/>
              <a:t>Germanic</a:t>
            </a:r>
            <a:r>
              <a:rPr lang="it-IT" sz="3600" dirty="0"/>
              <a:t> </a:t>
            </a:r>
            <a:r>
              <a:rPr lang="it-IT" sz="3600" dirty="0" err="1"/>
              <a:t>group</a:t>
            </a:r>
            <a:r>
              <a:rPr lang="it-IT" sz="3600" dirty="0"/>
              <a:t>.</a:t>
            </a:r>
          </a:p>
          <a:p>
            <a:pPr marL="0" indent="0">
              <a:buNone/>
            </a:pPr>
            <a:endParaRPr lang="it-IT" sz="3600" dirty="0"/>
          </a:p>
          <a:p>
            <a:pPr>
              <a:buFont typeface="Wingdings" pitchFamily="2" charset="2"/>
              <a:buChar char="v"/>
            </a:pPr>
            <a:r>
              <a:rPr lang="it-IT" sz="3600" dirty="0"/>
              <a:t>26%: </a:t>
            </a:r>
            <a:r>
              <a:rPr lang="it-IT" sz="3600" dirty="0" err="1"/>
              <a:t>Old</a:t>
            </a:r>
            <a:r>
              <a:rPr lang="it-IT" sz="3600" dirty="0"/>
              <a:t> English, Middle English, </a:t>
            </a:r>
            <a:r>
              <a:rPr lang="it-IT" sz="3600" dirty="0" err="1"/>
              <a:t>Old</a:t>
            </a:r>
            <a:r>
              <a:rPr lang="it-IT" sz="3600" dirty="0"/>
              <a:t> </a:t>
            </a:r>
            <a:r>
              <a:rPr lang="it-IT" sz="3600" dirty="0" err="1"/>
              <a:t>Norse</a:t>
            </a:r>
            <a:r>
              <a:rPr lang="it-IT" sz="3600" dirty="0"/>
              <a:t> and </a:t>
            </a:r>
            <a:r>
              <a:rPr lang="it-IT" sz="3600" dirty="0" err="1"/>
              <a:t>Dutch</a:t>
            </a:r>
            <a:r>
              <a:rPr lang="it-IT" sz="3600" dirty="0"/>
              <a:t>.</a:t>
            </a:r>
          </a:p>
          <a:p>
            <a:endParaRPr lang="it-IT" dirty="0"/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01E49F21-ABE5-B94E-B1CA-AA4107E7A46A}"/>
              </a:ext>
            </a:extLst>
          </p:cNvPr>
          <p:cNvSpPr/>
          <p:nvPr/>
        </p:nvSpPr>
        <p:spPr>
          <a:xfrm>
            <a:off x="4900245" y="696057"/>
            <a:ext cx="3763107" cy="12833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8th/ 11th </a:t>
            </a:r>
            <a:r>
              <a:rPr lang="it-IT" sz="3200" dirty="0" err="1">
                <a:solidFill>
                  <a:schemeClr val="bg1"/>
                </a:solidFill>
              </a:rPr>
              <a:t>century</a:t>
            </a:r>
            <a:endParaRPr lang="it-IT" sz="3200" dirty="0">
              <a:solidFill>
                <a:schemeClr val="bg1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D5E369-29B9-B847-8043-906656BF3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0"/>
    </mc:Choice>
    <mc:Fallback xmlns="">
      <p:transition spd="slow" advTm="3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7BF40-2FA2-554E-A1E5-8CCFBB30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American Typewriter Semibold" panose="02090604020004020304" pitchFamily="18" charset="77"/>
              </a:rPr>
              <a:t>Norman </a:t>
            </a:r>
            <a:r>
              <a:rPr lang="it-IT" b="1" dirty="0" err="1">
                <a:latin typeface="American Typewriter Semibold" panose="02090604020004020304" pitchFamily="18" charset="77"/>
              </a:rPr>
              <a:t>Invasion</a:t>
            </a:r>
            <a:endParaRPr lang="it-IT" b="1" dirty="0">
              <a:latin typeface="American Typewriter Semibold" panose="02090604020004020304" pitchFamily="18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48BC0-D2D2-7949-BFC8-6D591D224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2800" dirty="0"/>
          </a:p>
          <a:p>
            <a:r>
              <a:rPr lang="it-IT" sz="2800" dirty="0"/>
              <a:t>Beef, </a:t>
            </a:r>
            <a:r>
              <a:rPr lang="it-IT" sz="2800" dirty="0" err="1"/>
              <a:t>pork</a:t>
            </a:r>
            <a:r>
              <a:rPr lang="it-IT" sz="2800" dirty="0"/>
              <a:t>, </a:t>
            </a:r>
            <a:r>
              <a:rPr lang="it-IT" sz="2800" dirty="0" err="1"/>
              <a:t>veal</a:t>
            </a:r>
            <a:r>
              <a:rPr lang="it-IT" sz="2800" dirty="0"/>
              <a:t>, continue, liberty, </a:t>
            </a:r>
            <a:r>
              <a:rPr lang="it-IT" sz="2800" dirty="0" err="1"/>
              <a:t>justice</a:t>
            </a:r>
            <a:r>
              <a:rPr lang="it-IT" sz="2800" dirty="0"/>
              <a:t>, </a:t>
            </a:r>
            <a:r>
              <a:rPr lang="it-IT" sz="2800" dirty="0" err="1"/>
              <a:t>journey</a:t>
            </a:r>
            <a:r>
              <a:rPr lang="it-IT" sz="2800" dirty="0"/>
              <a:t>, </a:t>
            </a:r>
            <a:r>
              <a:rPr lang="it-IT" sz="2800" dirty="0" err="1"/>
              <a:t>people</a:t>
            </a:r>
            <a:r>
              <a:rPr lang="it-IT" sz="2800" dirty="0"/>
              <a:t>, </a:t>
            </a:r>
            <a:r>
              <a:rPr lang="it-IT" sz="2800" dirty="0" err="1"/>
              <a:t>very</a:t>
            </a:r>
            <a:r>
              <a:rPr lang="it-IT" sz="2800" dirty="0"/>
              <a:t>. </a:t>
            </a:r>
          </a:p>
          <a:p>
            <a:r>
              <a:rPr lang="it-IT" sz="2800" dirty="0"/>
              <a:t>Some of </a:t>
            </a:r>
            <a:r>
              <a:rPr lang="it-IT" sz="2800" dirty="0" err="1"/>
              <a:t>them</a:t>
            </a:r>
            <a:r>
              <a:rPr lang="it-IT" sz="2800" dirty="0"/>
              <a:t>… </a:t>
            </a:r>
            <a:r>
              <a:rPr lang="it-IT" sz="2800" dirty="0" err="1"/>
              <a:t>perhaps</a:t>
            </a:r>
            <a:r>
              <a:rPr lang="it-IT" sz="2800" dirty="0"/>
              <a:t> from Latin to French…</a:t>
            </a:r>
          </a:p>
          <a:p>
            <a:endParaRPr lang="it-IT" dirty="0"/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4DD46437-DC45-E64E-A818-B0D0CCF490FA}"/>
              </a:ext>
            </a:extLst>
          </p:cNvPr>
          <p:cNvSpPr/>
          <p:nvPr/>
        </p:nvSpPr>
        <p:spPr>
          <a:xfrm>
            <a:off x="5404338" y="694592"/>
            <a:ext cx="2332892" cy="128628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bg1"/>
                </a:solidFill>
              </a:rPr>
              <a:t>1066</a:t>
            </a:r>
          </a:p>
          <a:p>
            <a:pPr algn="ctr"/>
            <a:endParaRPr lang="it-IT" dirty="0"/>
          </a:p>
        </p:txBody>
      </p:sp>
      <p:sp>
        <p:nvSpPr>
          <p:cNvPr id="5" name="Rettangolo con due angoli in diagonale arrotondati 4">
            <a:extLst>
              <a:ext uri="{FF2B5EF4-FFF2-40B4-BE49-F238E27FC236}">
                <a16:creationId xmlns:a16="http://schemas.microsoft.com/office/drawing/2014/main" id="{0212C949-3795-2940-9E40-597BEEE62EB0}"/>
              </a:ext>
            </a:extLst>
          </p:cNvPr>
          <p:cNvSpPr/>
          <p:nvPr/>
        </p:nvSpPr>
        <p:spPr>
          <a:xfrm>
            <a:off x="685801" y="2057075"/>
            <a:ext cx="5884983" cy="137192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Latin and French, </a:t>
            </a:r>
          </a:p>
          <a:p>
            <a:r>
              <a:rPr lang="it-IT" sz="2400" dirty="0">
                <a:solidFill>
                  <a:schemeClr val="tx1"/>
                </a:solidFill>
              </a:rPr>
              <a:t>French for the first time. Some </a:t>
            </a:r>
            <a:r>
              <a:rPr lang="it-IT" sz="2400" dirty="0" err="1">
                <a:solidFill>
                  <a:schemeClr val="tx1"/>
                </a:solidFill>
              </a:rPr>
              <a:t>words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as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examples</a:t>
            </a:r>
            <a:r>
              <a:rPr lang="it-IT" sz="2400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0C4DD5A-FA2F-DB4B-B4D0-4A59FB248881}"/>
              </a:ext>
            </a:extLst>
          </p:cNvPr>
          <p:cNvCxnSpPr/>
          <p:nvPr/>
        </p:nvCxnSpPr>
        <p:spPr>
          <a:xfrm flipH="1">
            <a:off x="4009292" y="3130062"/>
            <a:ext cx="1172308" cy="973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4A0356-8295-104C-9FD2-331ED58AF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20"/>
    </mc:Choice>
    <mc:Fallback xmlns="">
      <p:transition spd="slow" advTm="9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48449-E4C2-1044-8DAA-26CE9B76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American Typewriter Semibold" panose="02090604020004020304" pitchFamily="18" charset="77"/>
              </a:rPr>
              <a:t> TIME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BB7EF-F6B0-094C-BA78-306A6EFE1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The time of Indo-</a:t>
            </a:r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people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measured</a:t>
            </a:r>
            <a:r>
              <a:rPr lang="it-IT" sz="2400" dirty="0"/>
              <a:t> by the </a:t>
            </a:r>
            <a:r>
              <a:rPr lang="it-IT" sz="2400" dirty="0" err="1"/>
              <a:t>lunar</a:t>
            </a:r>
            <a:r>
              <a:rPr lang="it-IT" sz="2400" dirty="0"/>
              <a:t> </a:t>
            </a:r>
            <a:r>
              <a:rPr lang="it-IT" sz="2400" dirty="0" err="1"/>
              <a:t>cycle</a:t>
            </a:r>
            <a:r>
              <a:rPr lang="it-IT" sz="2400" dirty="0"/>
              <a:t>.</a:t>
            </a:r>
          </a:p>
          <a:p>
            <a:pPr marL="0" indent="0">
              <a:buNone/>
            </a:pPr>
            <a:r>
              <a:rPr lang="it-IT" sz="2400" dirty="0"/>
              <a:t>The </a:t>
            </a:r>
            <a:r>
              <a:rPr lang="it-IT" sz="2400" dirty="0" err="1"/>
              <a:t>root</a:t>
            </a:r>
            <a:r>
              <a:rPr lang="it-IT" sz="2400" dirty="0"/>
              <a:t> men(e)</a:t>
            </a:r>
            <a:r>
              <a:rPr lang="it-IT" sz="2400" dirty="0" err="1"/>
              <a:t>s</a:t>
            </a:r>
            <a:r>
              <a:rPr lang="it-IT" sz="2400" dirty="0"/>
              <a:t> –me(</a:t>
            </a:r>
            <a:r>
              <a:rPr lang="it-IT" sz="2400" dirty="0" err="1"/>
              <a:t>n</a:t>
            </a:r>
            <a:r>
              <a:rPr lang="it-IT" sz="2400" dirty="0"/>
              <a:t>)</a:t>
            </a:r>
            <a:r>
              <a:rPr lang="it-IT" sz="2400" dirty="0" err="1"/>
              <a:t>s</a:t>
            </a:r>
            <a:r>
              <a:rPr lang="it-IT" sz="2400" dirty="0"/>
              <a:t> </a:t>
            </a:r>
            <a:r>
              <a:rPr lang="it-IT" sz="2400" dirty="0" err="1"/>
              <a:t>means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moon</a:t>
            </a:r>
            <a:r>
              <a:rPr lang="it-IT" sz="2400" dirty="0"/>
              <a:t> and </a:t>
            </a:r>
            <a:r>
              <a:rPr lang="it-IT" sz="2400" dirty="0" err="1"/>
              <a:t>month</a:t>
            </a:r>
            <a:r>
              <a:rPr lang="it-IT" sz="2400" dirty="0"/>
              <a:t> in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languages</a:t>
            </a:r>
            <a:r>
              <a:rPr lang="it-IT" sz="2400" dirty="0"/>
              <a:t>: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800" dirty="0"/>
              <a:t>So… in English </a:t>
            </a:r>
            <a:r>
              <a:rPr lang="it-IT" sz="2800" dirty="0" err="1"/>
              <a:t>moon</a:t>
            </a:r>
            <a:r>
              <a:rPr lang="it-IT" sz="2800" dirty="0"/>
              <a:t> and </a:t>
            </a:r>
            <a:r>
              <a:rPr lang="it-IT" sz="2800" dirty="0" err="1"/>
              <a:t>month</a:t>
            </a:r>
            <a:endParaRPr lang="it-IT" sz="2800" dirty="0"/>
          </a:p>
          <a:p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CDBAA19-19AA-944A-AF39-2A45E0805338}"/>
              </a:ext>
            </a:extLst>
          </p:cNvPr>
          <p:cNvSpPr/>
          <p:nvPr/>
        </p:nvSpPr>
        <p:spPr>
          <a:xfrm>
            <a:off x="855783" y="3474264"/>
            <a:ext cx="1594339" cy="9847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Latin: </a:t>
            </a:r>
            <a:r>
              <a:rPr lang="it-IT" dirty="0" err="1"/>
              <a:t>mensis</a:t>
            </a:r>
            <a:endParaRPr lang="it-IT" dirty="0"/>
          </a:p>
          <a:p>
            <a:pPr algn="ctr"/>
            <a:endParaRPr lang="it-IT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E9D9387-D92F-064D-AECC-6806D6148368}"/>
              </a:ext>
            </a:extLst>
          </p:cNvPr>
          <p:cNvSpPr/>
          <p:nvPr/>
        </p:nvSpPr>
        <p:spPr>
          <a:xfrm>
            <a:off x="5486400" y="3474264"/>
            <a:ext cx="1746738" cy="11254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Gothic: mena/</a:t>
            </a:r>
            <a:r>
              <a:rPr lang="it-IT" dirty="0" err="1"/>
              <a:t>menoths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B2DABB6-7EB7-4A4B-AAC2-C75B0B770EC2}"/>
              </a:ext>
            </a:extLst>
          </p:cNvPr>
          <p:cNvCxnSpPr/>
          <p:nvPr/>
        </p:nvCxnSpPr>
        <p:spPr>
          <a:xfrm flipH="1">
            <a:off x="1992923" y="2801815"/>
            <a:ext cx="627181" cy="4689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B93972B-69CD-CA4C-81EC-FF5DE93F63C6}"/>
              </a:ext>
            </a:extLst>
          </p:cNvPr>
          <p:cNvCxnSpPr/>
          <p:nvPr/>
        </p:nvCxnSpPr>
        <p:spPr>
          <a:xfrm>
            <a:off x="5310554" y="2813538"/>
            <a:ext cx="440959" cy="5701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66AB46-4E95-5247-9A64-DEE50A7DC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5"/>
    </mc:Choice>
    <mc:Fallback xmlns="">
      <p:transition spd="slow" advTm="4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405</Words>
  <Application>Microsoft Office PowerPoint</Application>
  <PresentationFormat>Widescreen</PresentationFormat>
  <Paragraphs>63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American Typewriter Semibold</vt:lpstr>
      <vt:lpstr>Arial</vt:lpstr>
      <vt:lpstr>Calibri</vt:lpstr>
      <vt:lpstr>Calibri Light</vt:lpstr>
      <vt:lpstr>Wingdings</vt:lpstr>
      <vt:lpstr>Office Theme</vt:lpstr>
      <vt:lpstr>LATIN AND ENGLISH: TWO TWIN LANGUAGES?</vt:lpstr>
      <vt:lpstr>Time line</vt:lpstr>
      <vt:lpstr>Time line</vt:lpstr>
      <vt:lpstr>Some examples</vt:lpstr>
      <vt:lpstr>                                Cristianity over the country</vt:lpstr>
      <vt:lpstr>Viking Invasion</vt:lpstr>
      <vt:lpstr>Norman Invasion</vt:lpstr>
      <vt:lpstr>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 AND ENGLISH: TWO TWIN LANGUAGES?</dc:title>
  <dc:creator>paolo bolcano</dc:creator>
  <cp:lastModifiedBy>User</cp:lastModifiedBy>
  <cp:revision>19</cp:revision>
  <dcterms:created xsi:type="dcterms:W3CDTF">2019-11-30T11:34:25Z</dcterms:created>
  <dcterms:modified xsi:type="dcterms:W3CDTF">2020-01-13T18:38:08Z</dcterms:modified>
</cp:coreProperties>
</file>